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256" r:id="rId2"/>
    <p:sldId id="289" r:id="rId3"/>
    <p:sldId id="273" r:id="rId4"/>
    <p:sldId id="287" r:id="rId5"/>
    <p:sldId id="281" r:id="rId6"/>
    <p:sldId id="293" r:id="rId7"/>
    <p:sldId id="292" r:id="rId8"/>
    <p:sldId id="288" r:id="rId9"/>
    <p:sldId id="290" r:id="rId10"/>
    <p:sldId id="347" r:id="rId11"/>
    <p:sldId id="296" r:id="rId12"/>
    <p:sldId id="303" r:id="rId13"/>
    <p:sldId id="310" r:id="rId14"/>
    <p:sldId id="304" r:id="rId15"/>
    <p:sldId id="332" r:id="rId16"/>
    <p:sldId id="306" r:id="rId17"/>
    <p:sldId id="307" r:id="rId18"/>
    <p:sldId id="309" r:id="rId19"/>
    <p:sldId id="305" r:id="rId20"/>
    <p:sldId id="331" r:id="rId21"/>
    <p:sldId id="335" r:id="rId22"/>
    <p:sldId id="323" r:id="rId23"/>
    <p:sldId id="327" r:id="rId24"/>
    <p:sldId id="333" r:id="rId25"/>
    <p:sldId id="344" r:id="rId26"/>
    <p:sldId id="316" r:id="rId27"/>
    <p:sldId id="339" r:id="rId28"/>
    <p:sldId id="343" r:id="rId29"/>
    <p:sldId id="318" r:id="rId30"/>
    <p:sldId id="349" r:id="rId31"/>
    <p:sldId id="350" r:id="rId32"/>
    <p:sldId id="311" r:id="rId33"/>
    <p:sldId id="312" r:id="rId34"/>
    <p:sldId id="313" r:id="rId35"/>
    <p:sldId id="336" r:id="rId36"/>
    <p:sldId id="314" r:id="rId37"/>
    <p:sldId id="315" r:id="rId38"/>
    <p:sldId id="328" r:id="rId39"/>
    <p:sldId id="320" r:id="rId40"/>
    <p:sldId id="341" r:id="rId41"/>
    <p:sldId id="329" r:id="rId42"/>
    <p:sldId id="348" r:id="rId43"/>
    <p:sldId id="277" r:id="rId44"/>
    <p:sldId id="27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12712B99-332D-4FD9-B9DF-C1F4421E31D4}">
          <p14:sldIdLst>
            <p14:sldId id="256"/>
            <p14:sldId id="289"/>
            <p14:sldId id="273"/>
            <p14:sldId id="287"/>
            <p14:sldId id="281"/>
            <p14:sldId id="293"/>
            <p14:sldId id="292"/>
            <p14:sldId id="294"/>
            <p14:sldId id="288"/>
            <p14:sldId id="290"/>
            <p14:sldId id="296"/>
            <p14:sldId id="302"/>
            <p14:sldId id="303"/>
            <p14:sldId id="310"/>
            <p14:sldId id="304"/>
            <p14:sldId id="332"/>
            <p14:sldId id="306"/>
            <p14:sldId id="307"/>
            <p14:sldId id="309"/>
            <p14:sldId id="305"/>
            <p14:sldId id="331"/>
            <p14:sldId id="334"/>
            <p14:sldId id="335"/>
            <p14:sldId id="323"/>
            <p14:sldId id="327"/>
            <p14:sldId id="333"/>
            <p14:sldId id="317"/>
            <p14:sldId id="316"/>
            <p14:sldId id="338"/>
            <p14:sldId id="339"/>
            <p14:sldId id="343"/>
            <p14:sldId id="318"/>
            <p14:sldId id="319"/>
            <p14:sldId id="344"/>
            <p14:sldId id="345"/>
            <p14:sldId id="311"/>
            <p14:sldId id="312"/>
            <p14:sldId id="313"/>
            <p14:sldId id="336"/>
            <p14:sldId id="314"/>
            <p14:sldId id="337"/>
            <p14:sldId id="315"/>
            <p14:sldId id="328"/>
            <p14:sldId id="320"/>
            <p14:sldId id="341"/>
            <p14:sldId id="329"/>
            <p14:sldId id="277"/>
            <p14:sldId id="272"/>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31" autoAdjust="0"/>
    <p:restoredTop sz="91350" autoAdjust="0"/>
  </p:normalViewPr>
  <p:slideViewPr>
    <p:cSldViewPr snapToGrid="0">
      <p:cViewPr varScale="1">
        <p:scale>
          <a:sx n="79" d="100"/>
          <a:sy n="79" d="100"/>
        </p:scale>
        <p:origin x="-806" y="-77"/>
      </p:cViewPr>
      <p:guideLst>
        <p:guide orient="horz" pos="2160"/>
        <p:guide pos="3840"/>
      </p:guideLst>
    </p:cSldViewPr>
  </p:slideViewPr>
  <p:outlineViewPr>
    <p:cViewPr>
      <p:scale>
        <a:sx n="33" d="100"/>
        <a:sy n="33" d="100"/>
      </p:scale>
      <p:origin x="0" y="-53434"/>
    </p:cViewPr>
  </p:outlineViewPr>
  <p:notesTextViewPr>
    <p:cViewPr>
      <p:scale>
        <a:sx n="1" d="1"/>
        <a:sy n="1" d="1"/>
      </p:scale>
      <p:origin x="0" y="0"/>
    </p:cViewPr>
  </p:notesTextViewPr>
  <p:sorterViewPr>
    <p:cViewPr>
      <p:scale>
        <a:sx n="100" d="100"/>
        <a:sy n="100" d="100"/>
      </p:scale>
      <p:origin x="0" y="-17342"/>
    </p:cViewPr>
  </p:sorterViewPr>
  <p:notesViewPr>
    <p:cSldViewPr snapToGrid="0">
      <p:cViewPr varScale="1">
        <p:scale>
          <a:sx n="52" d="100"/>
          <a:sy n="52" d="100"/>
        </p:scale>
        <p:origin x="2680" y="6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pPr/>
              <a:t>19-03-2024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pPr/>
              <a:t>‹#›</a:t>
            </a:fld>
            <a:endParaRPr lang="en-IN"/>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pPr/>
              <a:t>19-03-2024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pPr/>
              <a:t>‹#›</a:t>
            </a:fld>
            <a:endParaRPr lang="en-IN"/>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IN" smtClean="0"/>
              <a:t>Hi to all</a:t>
            </a:r>
            <a:endParaRPr lang="en-IN"/>
          </a:p>
        </p:txBody>
      </p:sp>
      <p:sp>
        <p:nvSpPr>
          <p:cNvPr id="5" name="Slide Number Placeholder 4"/>
          <p:cNvSpPr>
            <a:spLocks noGrp="1"/>
          </p:cNvSpPr>
          <p:nvPr>
            <p:ph type="sldNum" sz="quarter" idx="11"/>
          </p:nvPr>
        </p:nvSpPr>
        <p:spPr/>
        <p:txBody>
          <a:bodyPr/>
          <a:lstStyle/>
          <a:p>
            <a:fld id="{41FFBC11-2ED2-450E-A0CC-CEA7380C613F}" type="slidenum">
              <a:rPr lang="en-IN" smtClean="0"/>
              <a:pPr/>
              <a:t>13</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p:cNvSpPr txBox="1"/>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p:cNvSpPr txBox="1"/>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p:cNvSpPr txBox="1"/>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pPr algn="ct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1" y="0"/>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i="1" dirty="0">
                <a:solidFill>
                  <a:schemeClr val="bg1"/>
                </a:solidFill>
                <a:effectLst/>
                <a:latin typeface="Times New Roman" panose="02020603050405020304" pitchFamily="18" charset="0"/>
                <a:cs typeface="Times New Roman" panose="02020603050405020304" pitchFamily="18" charset="0"/>
              </a:rPr>
              <a:t>Early </a:t>
            </a:r>
            <a:r>
              <a:rPr lang="en-US" sz="1500" b="1" i="1" dirty="0" smtClean="0">
                <a:solidFill>
                  <a:schemeClr val="bg1"/>
                </a:solidFill>
                <a:effectLst/>
                <a:latin typeface="Times New Roman" panose="02020603050405020304" pitchFamily="18" charset="0"/>
                <a:cs typeface="Times New Roman" panose="02020603050405020304" pitchFamily="18" charset="0"/>
              </a:rPr>
              <a:t>Forecasting </a:t>
            </a:r>
            <a:r>
              <a:rPr lang="en-US" sz="1500" b="1" i="1" dirty="0">
                <a:solidFill>
                  <a:schemeClr val="bg1"/>
                </a:solidFill>
                <a:effectLst/>
                <a:latin typeface="Times New Roman" panose="02020603050405020304" pitchFamily="18" charset="0"/>
                <a:cs typeface="Times New Roman" panose="02020603050405020304" pitchFamily="18" charset="0"/>
              </a:rPr>
              <a:t>of low birth weight cases using Ensemble Learning techniques</a:t>
            </a: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1506200" y="5956065"/>
            <a:ext cx="685800" cy="685800"/>
          </a:xfrm>
          <a:prstGeom prst="rect">
            <a:avLst/>
          </a:prstGeom>
        </p:spPr>
      </p:pic>
      <p:sp>
        <p:nvSpPr>
          <p:cNvPr id="10" name="Date Placeholder 3"/>
          <p:cNvSpPr txBox="1"/>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B5</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Date Placeholder 3"/>
          <p:cNvSpPr txBox="1"/>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p:cNvSpPr txBox="1"/>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778261051"/>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ICIAET-P239.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pubmed.ncbi.nlm.nih.gov/3322602/" TargetMode="External"/><Relationship Id="rId2" Type="http://schemas.openxmlformats.org/officeDocument/2006/relationships/hyperlink" Target="https://pubmed.ncbi.nlm.nih.gov/8191127/" TargetMode="External"/><Relationship Id="rId1" Type="http://schemas.openxmlformats.org/officeDocument/2006/relationships/slideLayout" Target="../slideLayouts/slideLayout2.xml"/><Relationship Id="rId5" Type="http://schemas.openxmlformats.org/officeDocument/2006/relationships/hyperlink" Target="https://www.analyticsvidhya.com/blog/2021/08/ensemble-stacking-for-machine-learning-and-deep-learning/" TargetMode="External"/><Relationship Id="rId4" Type="http://schemas.openxmlformats.org/officeDocument/2006/relationships/hyperlink" Target="https://www.researchgate.net/publication/221621494_Support_Vector_Machines_Theory_and_Application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p:nvPr/>
        </p:nvSpPr>
        <p:spPr>
          <a:xfrm>
            <a:off x="6095991"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S. Vandana Bai</a:t>
            </a:r>
          </a:p>
          <a:p>
            <a:pPr>
              <a:spcBef>
                <a:spcPts val="300"/>
              </a:spcBef>
            </a:pPr>
            <a:r>
              <a:rPr lang="en-US" sz="1200" b="0" dirty="0"/>
              <a:t>Roll No. 204G1A05B9</a:t>
            </a:r>
          </a:p>
        </p:txBody>
      </p:sp>
      <p:sp>
        <p:nvSpPr>
          <p:cNvPr id="6" name="Subtitle 11"/>
          <p:cNvSpPr txBox="1"/>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spcBef>
                <a:spcPts val="200"/>
              </a:spcBef>
            </a:pPr>
            <a:r>
              <a:rPr lang="en-US" sz="2400" b="0" dirty="0">
                <a:effectLst>
                  <a:outerShdw blurRad="38100" dist="38100" dir="2700000" algn="tl">
                    <a:srgbClr val="000000">
                      <a:alpha val="43137"/>
                    </a:srgbClr>
                  </a:outerShdw>
                </a:effectLst>
              </a:rPr>
              <a:t>Mrs. M. Soumya </a:t>
            </a:r>
            <a:r>
              <a:rPr lang="en-US" sz="12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M.Tech</a:t>
            </a:r>
            <a:r>
              <a:rPr lang="en-US" sz="12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12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Ph.D</a:t>
            </a:r>
            <a:r>
              <a:rPr lang="en-US" sz="12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lang="en-US" sz="12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a:spcBef>
                <a:spcPts val="200"/>
              </a:spcBef>
            </a:pPr>
            <a:r>
              <a:rPr lang="en-IN" sz="1200" b="0" strike="noStrike" spc="-1" dirty="0">
                <a:solidFill>
                  <a:srgbClr val="000000"/>
                </a:solidFill>
                <a:latin typeface="Times New Roman"/>
              </a:rPr>
              <a:t>Assistant Pro</a:t>
            </a:r>
            <a:r>
              <a:rPr lang="en-IN" sz="1100" b="0" strike="noStrike" spc="-1" dirty="0">
                <a:solidFill>
                  <a:srgbClr val="000000"/>
                </a:solidFill>
                <a:latin typeface="Times New Roman"/>
              </a:rPr>
              <a:t>fess</a:t>
            </a:r>
            <a:r>
              <a:rPr lang="en-IN" sz="1200" b="0" strike="noStrike" spc="-1" dirty="0">
                <a:solidFill>
                  <a:srgbClr val="000000"/>
                </a:solidFill>
                <a:latin typeface="Times New Roman"/>
              </a:rPr>
              <a:t>or</a:t>
            </a:r>
            <a:endParaRPr lang="en-IN" sz="1200" b="0" strike="noStrike" spc="-1" dirty="0">
              <a:latin typeface="Arial"/>
            </a:endParaRPr>
          </a:p>
          <a:p>
            <a:pPr>
              <a:spcBef>
                <a:spcPts val="200"/>
              </a:spcBef>
            </a:pPr>
            <a:endParaRPr lang="en-IN" sz="2400" b="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7" name="Subtitle 11"/>
          <p:cNvSpPr txBox="1"/>
          <p:nvPr/>
        </p:nvSpPr>
        <p:spPr>
          <a:xfrm>
            <a:off x="1514475" y="5162533"/>
            <a:ext cx="9163049" cy="1427181"/>
          </a:xfrm>
          <a:prstGeom prst="rect">
            <a:avLst/>
          </a:prstGeom>
        </p:spPr>
        <p:txBody>
          <a:bodyPr vert="horz" lIns="91440" tIns="45720" rIns="91440" bIns="45720" rtlCol="0">
            <a:normAutofit fontScale="5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Autonomous</a:t>
            </a:r>
            <a:endParaRPr lang="en-US" sz="2100" b="0" dirty="0"/>
          </a:p>
          <a:p>
            <a:pPr>
              <a:spcBef>
                <a:spcPts val="300"/>
              </a:spcBef>
            </a:pPr>
            <a:r>
              <a:rPr lang="en-US" sz="2300" dirty="0" err="1"/>
              <a:t>Rotarypuram</a:t>
            </a:r>
            <a:r>
              <a:rPr lang="en-US" sz="2300" dirty="0"/>
              <a:t> Village, B K </a:t>
            </a:r>
            <a:r>
              <a:rPr lang="en-US" sz="2300" dirty="0" err="1"/>
              <a:t>Samudram</a:t>
            </a:r>
            <a:r>
              <a:rPr lang="en-US" sz="2300" dirty="0"/>
              <a:t> Mandal, </a:t>
            </a:r>
            <a:r>
              <a:rPr lang="en-US" sz="2300" dirty="0" err="1"/>
              <a:t>Ananthapuramu</a:t>
            </a:r>
            <a:r>
              <a:rPr lang="en-US" sz="2300" dirty="0"/>
              <a:t> – 515701.</a:t>
            </a:r>
          </a:p>
          <a:p>
            <a:pPr>
              <a:spcAft>
                <a:spcPts val="100"/>
              </a:spcAft>
            </a:pPr>
            <a:r>
              <a:rPr lang="en-US" sz="2500" dirty="0">
                <a:solidFill>
                  <a:schemeClr val="accent1">
                    <a:lumMod val="50000"/>
                  </a:schemeClr>
                </a:solidFill>
              </a:rPr>
              <a:t>2023-2024</a:t>
            </a:r>
            <a:endParaRPr lang="en-US" sz="2500" b="0" dirty="0"/>
          </a:p>
          <a:p>
            <a:endParaRPr lang="en-IN" b="0" dirty="0"/>
          </a:p>
        </p:txBody>
      </p:sp>
      <p:sp>
        <p:nvSpPr>
          <p:cNvPr id="12" name="Subtitle 11"/>
          <p:cNvSpPr txBox="1"/>
          <p:nvPr/>
        </p:nvSpPr>
        <p:spPr>
          <a:xfrm>
            <a:off x="3574384" y="1783000"/>
            <a:ext cx="2382924" cy="584534"/>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3800" b="0" dirty="0">
                <a:effectLst>
                  <a:outerShdw blurRad="38100" dist="38100" dir="2700000" algn="tl">
                    <a:srgbClr val="000000">
                      <a:alpha val="43137"/>
                    </a:srgbClr>
                  </a:outerShdw>
                </a:effectLst>
              </a:rPr>
              <a:t>N. Ranga Dhamini </a:t>
            </a:r>
          </a:p>
          <a:p>
            <a:pPr>
              <a:spcBef>
                <a:spcPts val="300"/>
              </a:spcBef>
            </a:pPr>
            <a:r>
              <a:rPr lang="en-US" sz="2000" b="0" dirty="0"/>
              <a:t>Roll No. 204G1A0579</a:t>
            </a:r>
          </a:p>
        </p:txBody>
      </p:sp>
      <p:sp>
        <p:nvSpPr>
          <p:cNvPr id="13" name="Subtitle 11"/>
          <p:cNvSpPr txBox="1"/>
          <p:nvPr/>
        </p:nvSpPr>
        <p:spPr>
          <a:xfrm>
            <a:off x="8617598"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B. Vishnu</a:t>
            </a:r>
          </a:p>
          <a:p>
            <a:pPr>
              <a:spcBef>
                <a:spcPts val="300"/>
              </a:spcBef>
            </a:pPr>
            <a:r>
              <a:rPr lang="en-US" sz="1200" b="0" dirty="0"/>
              <a:t>Roll No. 204G1A05C3</a:t>
            </a:r>
          </a:p>
        </p:txBody>
      </p:sp>
      <p:sp>
        <p:nvSpPr>
          <p:cNvPr id="14" name="Subtitle 11"/>
          <p:cNvSpPr txBox="1"/>
          <p:nvPr/>
        </p:nvSpPr>
        <p:spPr>
          <a:xfrm>
            <a:off x="1191460"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K. </a:t>
            </a:r>
            <a:r>
              <a:rPr lang="en-US" sz="2600" b="0" dirty="0" err="1">
                <a:effectLst>
                  <a:outerShdw blurRad="38100" dist="38100" dir="2700000" algn="tl">
                    <a:srgbClr val="000000">
                      <a:alpha val="43137"/>
                    </a:srgbClr>
                  </a:outerShdw>
                </a:effectLst>
              </a:rPr>
              <a:t>Samyuktha</a:t>
            </a:r>
            <a:r>
              <a:rPr lang="en-US" sz="2600" b="0" dirty="0">
                <a:effectLst>
                  <a:outerShdw blurRad="38100" dist="38100" dir="2700000" algn="tl">
                    <a:srgbClr val="000000">
                      <a:alpha val="43137"/>
                    </a:srgbClr>
                  </a:outerShdw>
                </a:effectLst>
              </a:rPr>
              <a:t> </a:t>
            </a:r>
          </a:p>
          <a:p>
            <a:pPr>
              <a:spcBef>
                <a:spcPts val="300"/>
              </a:spcBef>
            </a:pPr>
            <a:r>
              <a:rPr lang="en-US" sz="1200" b="0" dirty="0"/>
              <a:t>Roll No. 204G1A0592</a:t>
            </a:r>
          </a:p>
        </p:txBody>
      </p:sp>
      <p:sp>
        <p:nvSpPr>
          <p:cNvPr id="17" name="Rectangle: Rounded Corners 16"/>
          <p:cNvSpPr/>
          <p:nvPr/>
        </p:nvSpPr>
        <p:spPr>
          <a:xfrm>
            <a:off x="755009" y="335270"/>
            <a:ext cx="10528183" cy="926425"/>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Early </a:t>
            </a:r>
            <a:r>
              <a:rPr lang="en-US" sz="3200" dirty="0" err="1" smtClean="0">
                <a:latin typeface="Times New Roman" panose="02020603050405020304" pitchFamily="18" charset="0"/>
                <a:cs typeface="Times New Roman" panose="02020603050405020304" pitchFamily="18" charset="0"/>
              </a:rPr>
              <a:t>Forecastinging</a:t>
            </a:r>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of low birth weight cases using Ensemble Learning techniques</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174154" y="3477046"/>
            <a:ext cx="1843673" cy="168548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92C87A-6964-64F8-C6E1-556470AE0142}"/>
              </a:ext>
            </a:extLst>
          </p:cNvPr>
          <p:cNvSpPr>
            <a:spLocks noGrp="1"/>
          </p:cNvSpPr>
          <p:nvPr>
            <p:ph type="title"/>
          </p:nvPr>
        </p:nvSpPr>
        <p:spPr/>
        <p:txBody>
          <a:bodyPr/>
          <a:lstStyle/>
          <a:p>
            <a:pPr algn="ctr"/>
            <a:r>
              <a:rPr lang="en-IN" dirty="0"/>
              <a:t>Proposed System</a:t>
            </a:r>
          </a:p>
        </p:txBody>
      </p:sp>
      <p:pic>
        <p:nvPicPr>
          <p:cNvPr id="1026" name="Picture 2"/>
          <p:cNvPicPr>
            <a:picLocks noGrp="1" noChangeAspect="1" noChangeArrowheads="1"/>
          </p:cNvPicPr>
          <p:nvPr>
            <p:ph idx="1"/>
          </p:nvPr>
        </p:nvPicPr>
        <p:blipFill>
          <a:blip r:embed="rId2"/>
          <a:srcRect/>
          <a:stretch>
            <a:fillRect/>
          </a:stretch>
        </p:blipFill>
        <p:spPr bwMode="auto">
          <a:xfrm>
            <a:off x="3243714" y="1481866"/>
            <a:ext cx="5808870" cy="4221846"/>
          </a:xfrm>
          <a:prstGeom prst="rect">
            <a:avLst/>
          </a:prstGeom>
          <a:noFill/>
          <a:ln w="9525">
            <a:noFill/>
            <a:miter lim="800000"/>
            <a:headEnd/>
            <a:tailEnd/>
          </a:ln>
          <a:effectLst/>
        </p:spPr>
      </p:pic>
      <p:sp>
        <p:nvSpPr>
          <p:cNvPr id="6" name="TextBox 5"/>
          <p:cNvSpPr txBox="1"/>
          <p:nvPr/>
        </p:nvSpPr>
        <p:spPr>
          <a:xfrm>
            <a:off x="4138863" y="5678904"/>
            <a:ext cx="4369870" cy="369332"/>
          </a:xfrm>
          <a:prstGeom prst="rect">
            <a:avLst/>
          </a:prstGeom>
          <a:noFill/>
        </p:spPr>
        <p:txBody>
          <a:bodyPr wrap="square" rtlCol="0">
            <a:spAutoFit/>
          </a:bodyPr>
          <a:lstStyle/>
          <a:p>
            <a:r>
              <a:rPr lang="en-IN" dirty="0" smtClean="0">
                <a:latin typeface="Times New Roman" pitchFamily="18" charset="0"/>
                <a:cs typeface="Times New Roman" pitchFamily="18" charset="0"/>
              </a:rPr>
              <a:t>Fig  1: Working of stacking  technique </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208737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92C87A-6964-64F8-C6E1-556470AE0142}"/>
              </a:ext>
            </a:extLst>
          </p:cNvPr>
          <p:cNvSpPr>
            <a:spLocks noGrp="1"/>
          </p:cNvSpPr>
          <p:nvPr>
            <p:ph type="title"/>
          </p:nvPr>
        </p:nvSpPr>
        <p:spPr/>
        <p:txBody>
          <a:bodyPr/>
          <a:lstStyle/>
          <a:p>
            <a:pPr algn="ctr"/>
            <a:r>
              <a:rPr lang="en-IN" dirty="0"/>
              <a:t>Proposed System</a:t>
            </a:r>
          </a:p>
        </p:txBody>
      </p:sp>
      <p:sp>
        <p:nvSpPr>
          <p:cNvPr id="3" name="Content Placeholder 2">
            <a:extLst>
              <a:ext uri="{FF2B5EF4-FFF2-40B4-BE49-F238E27FC236}">
                <a16:creationId xmlns="" xmlns:a16="http://schemas.microsoft.com/office/drawing/2014/main" id="{BED9F0B7-A822-9DCA-1DDC-1D76ECFECE75}"/>
              </a:ext>
            </a:extLst>
          </p:cNvPr>
          <p:cNvSpPr>
            <a:spLocks noGrp="1"/>
          </p:cNvSpPr>
          <p:nvPr>
            <p:ph idx="1"/>
          </p:nvPr>
        </p:nvSpPr>
        <p:spPr/>
        <p:txBody>
          <a:bodyPr>
            <a:normAutofit/>
          </a:bodyPr>
          <a:lstStyle/>
          <a:p>
            <a:pPr marL="0" indent="0">
              <a:buNone/>
            </a:pPr>
            <a:r>
              <a:rPr lang="en-US" sz="2400" b="1" dirty="0"/>
              <a:t>The objectives of this proposed system </a:t>
            </a:r>
            <a:r>
              <a:rPr lang="en-US" sz="2400" b="1" dirty="0" smtClean="0"/>
              <a:t>are</a:t>
            </a:r>
            <a:endParaRPr lang="en-US" sz="2400" dirty="0">
              <a:latin typeface="Times New Roman" pitchFamily="18" charset="0"/>
              <a:cs typeface="Times New Roman" pitchFamily="18" charset="0"/>
            </a:endParaRPr>
          </a:p>
          <a:p>
            <a:pPr marL="457200" indent="-457200">
              <a:buFont typeface="+mj-lt"/>
              <a:buAutoNum type="arabicParenR"/>
            </a:pPr>
            <a:r>
              <a:rPr lang="en-US" sz="2400" dirty="0">
                <a:latin typeface="Times New Roman" pitchFamily="18" charset="0"/>
                <a:cs typeface="Times New Roman" pitchFamily="18" charset="0"/>
              </a:rPr>
              <a:t>Our main objective is to accurately predicts the likelihood of Low Birth Weight (LBW) using Machine Learning.</a:t>
            </a:r>
            <a:endParaRPr lang="en-US" sz="2400" dirty="0"/>
          </a:p>
          <a:p>
            <a:pPr marL="457200" indent="-457200">
              <a:buFont typeface="+mj-lt"/>
              <a:buAutoNum type="arabicParenR"/>
            </a:pPr>
            <a:r>
              <a:rPr lang="en-US" sz="2400" dirty="0">
                <a:latin typeface="Times New Roman" pitchFamily="18" charset="0"/>
                <a:cs typeface="Times New Roman" pitchFamily="18" charset="0"/>
              </a:rPr>
              <a:t>To Develop </a:t>
            </a:r>
            <a:r>
              <a:rPr lang="en-US" sz="2400" dirty="0"/>
              <a:t>that we used the E</a:t>
            </a:r>
            <a:r>
              <a:rPr lang="en-US" sz="2400" dirty="0">
                <a:latin typeface="Times New Roman" pitchFamily="18" charset="0"/>
                <a:cs typeface="Times New Roman" pitchFamily="18" charset="0"/>
              </a:rPr>
              <a:t>nsemble Machine </a:t>
            </a:r>
            <a:r>
              <a:rPr lang="en-US" sz="2400" dirty="0"/>
              <a:t>L</a:t>
            </a:r>
            <a:r>
              <a:rPr lang="en-US" sz="2400" dirty="0">
                <a:latin typeface="Times New Roman" pitchFamily="18" charset="0"/>
                <a:cs typeface="Times New Roman" pitchFamily="18" charset="0"/>
              </a:rPr>
              <a:t>earning model that is stacking algorithm    which can accurately predicts the Low Birth Weight (LBW).</a:t>
            </a:r>
            <a:endParaRPr lang="en-US" sz="2400" dirty="0"/>
          </a:p>
          <a:p>
            <a:pPr marL="457200" indent="-457200">
              <a:buFont typeface="+mj-lt"/>
              <a:buAutoNum type="arabicParenR"/>
            </a:pPr>
            <a:r>
              <a:rPr lang="en-US" sz="2400" dirty="0">
                <a:latin typeface="Times New Roman" pitchFamily="18" charset="0"/>
                <a:cs typeface="Times New Roman" pitchFamily="18" charset="0"/>
              </a:rPr>
              <a:t>To Create a user-friendly web application that allows users to input information  and by integrating with the trained ML model, provides early forecasts of LBW</a:t>
            </a:r>
            <a:r>
              <a:rPr lang="en-US" sz="2400" dirty="0"/>
              <a:t>.</a:t>
            </a:r>
          </a:p>
          <a:p>
            <a:pPr marL="457200" indent="-457200">
              <a:buFont typeface="+mj-lt"/>
              <a:buAutoNum type="arabicParenR"/>
            </a:pPr>
            <a:r>
              <a:rPr lang="en-US" sz="2400" dirty="0"/>
              <a:t>To Increase </a:t>
            </a:r>
            <a:r>
              <a:rPr lang="en-US" sz="2400" dirty="0" smtClean="0"/>
              <a:t>accuracy.</a:t>
            </a:r>
            <a:endParaRPr lang="en-US" sz="2400" dirty="0"/>
          </a:p>
          <a:p>
            <a:pPr marL="457200" indent="-457200">
              <a:buFont typeface="+mj-lt"/>
              <a:buAutoNum type="arabicParenR"/>
            </a:pPr>
            <a:r>
              <a:rPr lang="en-US" sz="2400" dirty="0"/>
              <a:t>To reduce human intervention.</a:t>
            </a:r>
          </a:p>
          <a:p>
            <a:pPr marL="457200" indent="-457200">
              <a:buFont typeface="+mj-lt"/>
              <a:buAutoNum type="arabicParenR"/>
            </a:pPr>
            <a:r>
              <a:rPr lang="en-US" sz="2400" dirty="0"/>
              <a:t>Easy maintenance and security of Data.</a:t>
            </a:r>
          </a:p>
          <a:p>
            <a:pPr marL="457200" indent="-457200">
              <a:buFont typeface="+mj-lt"/>
              <a:buAutoNum type="arabicParenR"/>
            </a:pPr>
            <a:endParaRPr lang="en-US" sz="2400" dirty="0"/>
          </a:p>
          <a:p>
            <a:pPr marL="0" indent="0">
              <a:buNone/>
            </a:pPr>
            <a:endParaRPr lang="en-IN" dirty="0"/>
          </a:p>
        </p:txBody>
      </p:sp>
    </p:spTree>
    <p:extLst>
      <p:ext uri="{BB962C8B-B14F-4D97-AF65-F5344CB8AC3E}">
        <p14:creationId xmlns="" xmlns:p14="http://schemas.microsoft.com/office/powerpoint/2010/main" val="2087370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Planning</a:t>
            </a:r>
          </a:p>
        </p:txBody>
      </p:sp>
      <p:sp>
        <p:nvSpPr>
          <p:cNvPr id="3" name="Content Placeholder 2"/>
          <p:cNvSpPr>
            <a:spLocks noGrp="1"/>
          </p:cNvSpPr>
          <p:nvPr>
            <p:ph idx="1"/>
          </p:nvPr>
        </p:nvSpPr>
        <p:spPr/>
        <p:txBody>
          <a:bodyPr>
            <a:normAutofit/>
          </a:bodyPr>
          <a:lstStyle/>
          <a:p>
            <a:pPr algn="l">
              <a:buNone/>
            </a:pPr>
            <a:r>
              <a:rPr lang="en-US" sz="2600" b="1" dirty="0"/>
              <a:t>Functional Requirements</a:t>
            </a:r>
          </a:p>
          <a:p>
            <a:pPr algn="l"/>
            <a:r>
              <a:rPr lang="en-US" sz="2600" dirty="0"/>
              <a:t>User need to create login id and password for the first time</a:t>
            </a:r>
          </a:p>
          <a:p>
            <a:pPr algn="l"/>
            <a:r>
              <a:rPr lang="en-US" sz="2600" dirty="0"/>
              <a:t>User required to enter username and password to login.</a:t>
            </a:r>
          </a:p>
          <a:p>
            <a:pPr algn="l"/>
            <a:r>
              <a:rPr lang="en-US" sz="2400" spc="10" dirty="0">
                <a:solidFill>
                  <a:srgbClr val="000000"/>
                </a:solidFill>
                <a:effectLst/>
                <a:latin typeface="Times New Roman" panose="02020603050405020304" pitchFamily="18" charset="0"/>
                <a:ea typeface="Times New Roman" panose="02020603050405020304" pitchFamily="18" charset="0"/>
              </a:rPr>
              <a:t>Authentication of user whenever he/she logs into the system</a:t>
            </a:r>
            <a:endParaRPr lang="en-IN" sz="2400" dirty="0">
              <a:effectLst/>
              <a:latin typeface="Times New Roman" panose="02020603050405020304" pitchFamily="18" charset="0"/>
              <a:ea typeface="Times New Roman" panose="02020603050405020304" pitchFamily="18" charset="0"/>
            </a:endParaRPr>
          </a:p>
          <a:p>
            <a:pPr algn="l"/>
            <a:r>
              <a:rPr lang="en-US" sz="2600" dirty="0"/>
              <a:t>User can choose to which algorithm to run.</a:t>
            </a:r>
          </a:p>
          <a:p>
            <a:pPr algn="l"/>
            <a:r>
              <a:rPr lang="en-US" sz="2600" dirty="0"/>
              <a:t>User can also add the new data set to train the data.</a:t>
            </a:r>
          </a:p>
          <a:p>
            <a:pPr algn="l"/>
            <a:r>
              <a:rPr lang="en-US" sz="2600" dirty="0"/>
              <a:t>To get accurate result ,user need to enter all values.</a:t>
            </a:r>
          </a:p>
          <a:p>
            <a:pPr algn="l">
              <a:buNone/>
            </a:pPr>
            <a:endParaRPr lang="en-US" sz="2400" b="1" dirty="0"/>
          </a:p>
          <a:p>
            <a:pPr algn="l">
              <a:buNone/>
            </a:pP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443E9F-14F9-A476-F12A-3B53AD825821}"/>
              </a:ext>
            </a:extLst>
          </p:cNvPr>
          <p:cNvSpPr>
            <a:spLocks noGrp="1"/>
          </p:cNvSpPr>
          <p:nvPr>
            <p:ph type="title"/>
          </p:nvPr>
        </p:nvSpPr>
        <p:spPr/>
        <p:txBody>
          <a:bodyPr/>
          <a:lstStyle/>
          <a:p>
            <a:pPr algn="ctr"/>
            <a:r>
              <a:rPr lang="en-IN" dirty="0"/>
              <a:t>Planning</a:t>
            </a:r>
          </a:p>
        </p:txBody>
      </p:sp>
      <p:sp>
        <p:nvSpPr>
          <p:cNvPr id="3" name="Content Placeholder 2">
            <a:extLst>
              <a:ext uri="{FF2B5EF4-FFF2-40B4-BE49-F238E27FC236}">
                <a16:creationId xmlns="" xmlns:a16="http://schemas.microsoft.com/office/drawing/2014/main" id="{B6AF724D-C726-DD66-9796-9700A9EA22CA}"/>
              </a:ext>
            </a:extLst>
          </p:cNvPr>
          <p:cNvSpPr>
            <a:spLocks noGrp="1"/>
          </p:cNvSpPr>
          <p:nvPr>
            <p:ph idx="1"/>
          </p:nvPr>
        </p:nvSpPr>
        <p:spPr>
          <a:xfrm>
            <a:off x="206432" y="1097279"/>
            <a:ext cx="11779135" cy="5394960"/>
          </a:xfrm>
        </p:spPr>
        <p:txBody>
          <a:bodyPr>
            <a:normAutofit/>
          </a:bodyPr>
          <a:lstStyle/>
          <a:p>
            <a:pPr marL="0" indent="0">
              <a:buFont typeface="Wingdings" pitchFamily="2" charset="2"/>
              <a:buChar char="q"/>
            </a:pPr>
            <a:r>
              <a:rPr lang="en-US" sz="2400" b="1" dirty="0" smtClean="0"/>
              <a:t>Requirements</a:t>
            </a:r>
            <a:r>
              <a:rPr lang="en-US" sz="2400" b="1" dirty="0"/>
              <a:t>:</a:t>
            </a:r>
          </a:p>
          <a:p>
            <a:r>
              <a:rPr lang="en-IN" sz="2400" b="1" dirty="0"/>
              <a:t>Hardware Requirements:</a:t>
            </a:r>
          </a:p>
          <a:p>
            <a:pPr lvl="1">
              <a:buFont typeface="Wingdings" panose="05000000000000000000" pitchFamily="2" charset="2"/>
              <a:buChar char="ü"/>
            </a:pPr>
            <a:r>
              <a:rPr lang="en-US" b="1" dirty="0"/>
              <a:t> </a:t>
            </a:r>
            <a:r>
              <a:rPr lang="en-US" dirty="0"/>
              <a:t>RAM 			: 4GB</a:t>
            </a:r>
          </a:p>
          <a:p>
            <a:pPr lvl="1">
              <a:buFont typeface="Wingdings" panose="05000000000000000000" pitchFamily="2" charset="2"/>
              <a:buChar char="ü"/>
            </a:pPr>
            <a:r>
              <a:rPr lang="en-US" dirty="0"/>
              <a:t> Hard Disk 		: 128TB</a:t>
            </a:r>
          </a:p>
          <a:p>
            <a:pPr lvl="1">
              <a:buFont typeface="Wingdings" panose="05000000000000000000" pitchFamily="2" charset="2"/>
              <a:buChar char="ü"/>
            </a:pPr>
            <a:r>
              <a:rPr lang="en-US" dirty="0"/>
              <a:t> Processor		: I3 and above</a:t>
            </a:r>
          </a:p>
          <a:p>
            <a:r>
              <a:rPr lang="en-IN" sz="2400" b="1" dirty="0"/>
              <a:t>Software Requirements:</a:t>
            </a:r>
          </a:p>
          <a:p>
            <a:pPr lvl="1" algn="l" fontAlgn="base">
              <a:buFont typeface="Wingdings" panose="05000000000000000000" pitchFamily="2" charset="2"/>
              <a:buChar char="ü"/>
            </a:pPr>
            <a:r>
              <a:rPr lang="en-US" dirty="0"/>
              <a:t> IDE 			  : </a:t>
            </a:r>
            <a:r>
              <a:rPr lang="en-US" dirty="0" smtClean="0">
                <a:solidFill>
                  <a:srgbClr val="000000"/>
                </a:solidFill>
              </a:rPr>
              <a:t>Visual Studios</a:t>
            </a:r>
            <a:endParaRPr lang="en-US" dirty="0">
              <a:solidFill>
                <a:srgbClr val="000000"/>
              </a:solidFill>
              <a:effectLst/>
              <a:ea typeface="Times New Roman" panose="02020603050405020304" pitchFamily="18" charset="0"/>
            </a:endParaRPr>
          </a:p>
          <a:p>
            <a:pPr lvl="1" algn="l" fontAlgn="base">
              <a:buFont typeface="Wingdings" panose="05000000000000000000" pitchFamily="2" charset="2"/>
              <a:buChar char="ü"/>
            </a:pPr>
            <a:r>
              <a:rPr lang="en-US" dirty="0">
                <a:solidFill>
                  <a:srgbClr val="000000"/>
                </a:solidFill>
                <a:latin typeface="Times New Roman" pitchFamily="18" charset="0"/>
                <a:ea typeface="Times New Roman" panose="02020603050405020304" pitchFamily="18" charset="0"/>
                <a:cs typeface="Times New Roman" pitchFamily="18" charset="0"/>
              </a:rPr>
              <a:t> Programming Language </a:t>
            </a:r>
            <a:r>
              <a:rPr lang="en-IN" dirty="0">
                <a:latin typeface="Times New Roman" pitchFamily="18" charset="0"/>
                <a:cs typeface="Times New Roman" pitchFamily="18" charset="0"/>
              </a:rPr>
              <a:t>: Python 3.8</a:t>
            </a:r>
            <a:endParaRPr lang="en-US" dirty="0">
              <a:latin typeface="Times New Roman" pitchFamily="18" charset="0"/>
              <a:cs typeface="Times New Roman" pitchFamily="18" charset="0"/>
            </a:endParaRPr>
          </a:p>
          <a:p>
            <a:pPr lvl="1" algn="l" fontAlgn="base">
              <a:buFont typeface="Wingdings" panose="05000000000000000000" pitchFamily="2" charset="2"/>
              <a:buChar char="ü"/>
            </a:pPr>
            <a:r>
              <a:rPr lang="en-US" dirty="0"/>
              <a:t> Operating System 	  : Windows7+</a:t>
            </a:r>
          </a:p>
          <a:p>
            <a:pPr lvl="1" algn="l" fontAlgn="base">
              <a:buFont typeface="Wingdings" panose="05000000000000000000" pitchFamily="2" charset="2"/>
              <a:buChar char="ü"/>
            </a:pPr>
            <a:r>
              <a:rPr lang="en-US" dirty="0"/>
              <a:t> GUI 			  : </a:t>
            </a:r>
            <a:r>
              <a:rPr lang="en-US" dirty="0">
                <a:solidFill>
                  <a:srgbClr val="000000"/>
                </a:solidFill>
                <a:effectLst/>
                <a:latin typeface="Times New Roman" panose="02020603050405020304" pitchFamily="18" charset="0"/>
                <a:ea typeface="Calibri" panose="020F0502020204030204" pitchFamily="34" charset="0"/>
              </a:rPr>
              <a:t>Flask</a:t>
            </a:r>
          </a:p>
          <a:p>
            <a:pPr lvl="1" algn="l" fontAlgn="base">
              <a:buFont typeface="Wingdings" panose="05000000000000000000" pitchFamily="2" charset="2"/>
              <a:buChar char="ü"/>
            </a:pPr>
            <a:r>
              <a:rPr lang="en-US" dirty="0">
                <a:solidFill>
                  <a:srgbClr val="000000"/>
                </a:solidFill>
                <a:effectLst/>
                <a:latin typeface="Times New Roman" panose="02020603050405020304" pitchFamily="18" charset="0"/>
                <a:ea typeface="Times New Roman" panose="02020603050405020304" pitchFamily="18" charset="0"/>
              </a:rPr>
              <a:t> Libraries Used    	  : Pandas, NumPy, Matplotlib, OS</a:t>
            </a:r>
            <a:r>
              <a:rPr lang="en-US" sz="2400" dirty="0">
                <a:solidFill>
                  <a:srgbClr val="000000"/>
                </a:solidFill>
                <a:effectLst/>
                <a:latin typeface="Times New Roman" panose="02020603050405020304" pitchFamily="18" charset="0"/>
                <a:ea typeface="Times New Roman" panose="02020603050405020304" pitchFamily="18" charset="0"/>
              </a:rPr>
              <a:t>.</a:t>
            </a:r>
            <a:endParaRPr lang="en-IN" sz="2400" dirty="0"/>
          </a:p>
          <a:p>
            <a:pPr marL="0" indent="0">
              <a:buNone/>
            </a:pPr>
            <a:endParaRPr lang="en-IN" dirty="0"/>
          </a:p>
        </p:txBody>
      </p:sp>
    </p:spTree>
    <p:extLst>
      <p:ext uri="{BB962C8B-B14F-4D97-AF65-F5344CB8AC3E}">
        <p14:creationId xmlns="" xmlns:p14="http://schemas.microsoft.com/office/powerpoint/2010/main" val="114705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Planning</a:t>
            </a:r>
          </a:p>
        </p:txBody>
      </p:sp>
      <p:sp>
        <p:nvSpPr>
          <p:cNvPr id="3" name="Content Placeholder 2"/>
          <p:cNvSpPr>
            <a:spLocks noGrp="1"/>
          </p:cNvSpPr>
          <p:nvPr>
            <p:ph idx="1"/>
          </p:nvPr>
        </p:nvSpPr>
        <p:spPr/>
        <p:txBody>
          <a:bodyPr/>
          <a:lstStyle/>
          <a:p>
            <a:pPr marL="0" indent="0">
              <a:lnSpc>
                <a:spcPct val="100000"/>
              </a:lnSpc>
              <a:buNone/>
            </a:pPr>
            <a:r>
              <a:rPr lang="en-US" sz="2400" b="1" dirty="0"/>
              <a:t>Methodology</a:t>
            </a:r>
          </a:p>
          <a:p>
            <a:pPr>
              <a:lnSpc>
                <a:spcPct val="100000"/>
              </a:lnSpc>
            </a:pPr>
            <a:r>
              <a:rPr lang="en-IN" sz="2400" dirty="0"/>
              <a:t>This project uses Agile methodology. In that we use scrum agile methodology.</a:t>
            </a:r>
          </a:p>
          <a:p>
            <a:pPr>
              <a:lnSpc>
                <a:spcPct val="100000"/>
              </a:lnSpc>
            </a:pPr>
            <a:r>
              <a:rPr lang="en-US" sz="2400" dirty="0"/>
              <a:t>Scrum is characterized by cycles or stages of development, known as sprints.</a:t>
            </a:r>
            <a:endParaRPr lang="en-IN" sz="2400" dirty="0"/>
          </a:p>
          <a:p>
            <a:pPr>
              <a:lnSpc>
                <a:spcPct val="100000"/>
              </a:lnSpc>
            </a:pPr>
            <a:r>
              <a:rPr lang="en-IN" sz="2400" dirty="0"/>
              <a:t>It has four stages: Planning, Implementation, Testing and review. </a:t>
            </a:r>
          </a:p>
          <a:p>
            <a:pPr marL="0" indent="0">
              <a:lnSpc>
                <a:spcPct val="100000"/>
              </a:lnSpc>
              <a:buNone/>
            </a:pPr>
            <a:r>
              <a:rPr lang="en-IN" sz="2400" b="1" dirty="0"/>
              <a:t>Advantages:</a:t>
            </a:r>
          </a:p>
          <a:p>
            <a:pPr>
              <a:lnSpc>
                <a:spcPct val="100000"/>
              </a:lnSpc>
            </a:pPr>
            <a:r>
              <a:rPr lang="en-IN" sz="2400" dirty="0"/>
              <a:t>This Methodology has ability to change and adapt with and satisfy the changing needs in short term.</a:t>
            </a:r>
          </a:p>
          <a:p>
            <a:pPr>
              <a:lnSpc>
                <a:spcPct val="100000"/>
              </a:lnSpc>
            </a:pPr>
            <a:r>
              <a:rPr lang="en-IN" sz="2400" dirty="0"/>
              <a:t>Requires less documentation.</a:t>
            </a:r>
          </a:p>
          <a:p>
            <a:pPr marL="0" indent="0">
              <a:buNone/>
            </a:pP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581800-E7DB-A211-40C3-2F5332D5C7A0}"/>
              </a:ext>
            </a:extLst>
          </p:cNvPr>
          <p:cNvSpPr>
            <a:spLocks noGrp="1"/>
          </p:cNvSpPr>
          <p:nvPr>
            <p:ph type="title"/>
          </p:nvPr>
        </p:nvSpPr>
        <p:spPr/>
        <p:txBody>
          <a:bodyPr/>
          <a:lstStyle/>
          <a:p>
            <a:r>
              <a:rPr lang="en-US" dirty="0"/>
              <a:t>                                    Planning</a:t>
            </a:r>
            <a:endParaRPr lang="en-IN" dirty="0"/>
          </a:p>
        </p:txBody>
      </p:sp>
      <p:sp>
        <p:nvSpPr>
          <p:cNvPr id="3" name="Content Placeholder 2">
            <a:extLst>
              <a:ext uri="{FF2B5EF4-FFF2-40B4-BE49-F238E27FC236}">
                <a16:creationId xmlns="" xmlns:a16="http://schemas.microsoft.com/office/drawing/2014/main" id="{DB1D79E0-C2E0-AB55-8174-BF5FDE023F15}"/>
              </a:ext>
            </a:extLst>
          </p:cNvPr>
          <p:cNvSpPr>
            <a:spLocks noGrp="1"/>
          </p:cNvSpPr>
          <p:nvPr>
            <p:ph idx="1"/>
          </p:nvPr>
        </p:nvSpPr>
        <p:spPr/>
        <p:txBody>
          <a:bodyPr>
            <a:normAutofit/>
          </a:bodyPr>
          <a:lstStyle/>
          <a:p>
            <a:r>
              <a:rPr lang="en-US" sz="2400" dirty="0" smtClean="0">
                <a:solidFill>
                  <a:srgbClr val="0D0D0D"/>
                </a:solidFill>
                <a:effectLst/>
                <a:latin typeface="Times New Roman" panose="02020603050405020304" pitchFamily="18" charset="0"/>
                <a:ea typeface="Times New Roman" panose="02020603050405020304" pitchFamily="18" charset="0"/>
              </a:rPr>
              <a:t>Our </a:t>
            </a:r>
            <a:r>
              <a:rPr lang="en-US" sz="2400" dirty="0">
                <a:solidFill>
                  <a:srgbClr val="0D0D0D"/>
                </a:solidFill>
                <a:effectLst/>
                <a:latin typeface="Times New Roman" panose="02020603050405020304" pitchFamily="18" charset="0"/>
                <a:ea typeface="Times New Roman" panose="02020603050405020304" pitchFamily="18" charset="0"/>
              </a:rPr>
              <a:t>approach leverages supervised machine learning algorithms, specifically Stacking Algorithms combined with Support Vector Classifier (SVC) and XGBoost. </a:t>
            </a:r>
          </a:p>
          <a:p>
            <a:r>
              <a:rPr lang="en-US" sz="2400" dirty="0">
                <a:solidFill>
                  <a:srgbClr val="0D0D0D"/>
                </a:solidFill>
                <a:effectLst/>
                <a:latin typeface="Times New Roman" panose="02020603050405020304" pitchFamily="18" charset="0"/>
                <a:ea typeface="Times New Roman" panose="02020603050405020304" pitchFamily="18" charset="0"/>
              </a:rPr>
              <a:t>This comprehensive strategy aims to enhance the prediction accuracy of LBW cases in early pregnancy, ultimately contributing to improvements in neonatal healthcare and maternal well-being.</a:t>
            </a:r>
          </a:p>
          <a:p>
            <a:r>
              <a:rPr lang="en-US" sz="2400" dirty="0">
                <a:solidFill>
                  <a:srgbClr val="0D0D0D"/>
                </a:solidFill>
                <a:effectLst/>
                <a:latin typeface="Times New Roman" panose="02020603050405020304" pitchFamily="18" charset="0"/>
                <a:ea typeface="Times New Roman" panose="02020603050405020304" pitchFamily="18" charset="0"/>
              </a:rPr>
              <a:t>We provide a step-by-step overview of the implementation process: </a:t>
            </a:r>
          </a:p>
          <a:p>
            <a:pPr marL="0" indent="0">
              <a:buNone/>
            </a:pPr>
            <a:r>
              <a:rPr lang="en-US" sz="2400" dirty="0">
                <a:solidFill>
                  <a:srgbClr val="0D0D0D"/>
                </a:solidFill>
                <a:ea typeface="Times New Roman" panose="02020603050405020304" pitchFamily="18" charset="0"/>
              </a:rPr>
              <a:t>	</a:t>
            </a:r>
            <a:r>
              <a:rPr lang="en-US" sz="2400" dirty="0" err="1">
                <a:solidFill>
                  <a:srgbClr val="0D0D0D"/>
                </a:solidFill>
                <a:ea typeface="Times New Roman" panose="02020603050405020304" pitchFamily="18" charset="0"/>
              </a:rPr>
              <a:t>i</a:t>
            </a:r>
            <a:r>
              <a:rPr lang="en-US" sz="2400" dirty="0">
                <a:solidFill>
                  <a:srgbClr val="0D0D0D"/>
                </a:solidFill>
                <a:ea typeface="Times New Roman" panose="02020603050405020304" pitchFamily="18" charset="0"/>
              </a:rPr>
              <a:t>. </a:t>
            </a:r>
            <a:r>
              <a:rPr lang="en-US" sz="2400" dirty="0" smtClean="0">
                <a:solidFill>
                  <a:srgbClr val="0D0D0D"/>
                </a:solidFill>
                <a:effectLst/>
                <a:latin typeface="Times New Roman" panose="02020603050405020304" pitchFamily="18" charset="0"/>
                <a:ea typeface="Times New Roman" panose="02020603050405020304" pitchFamily="18" charset="0"/>
              </a:rPr>
              <a:t>Data Acquisition</a:t>
            </a:r>
            <a:endParaRPr lang="en-US" sz="2400" dirty="0">
              <a:solidFill>
                <a:srgbClr val="0D0D0D"/>
              </a:solidFill>
              <a:effectLst/>
              <a:latin typeface="Times New Roman" panose="02020603050405020304" pitchFamily="18" charset="0"/>
              <a:ea typeface="Times New Roman" panose="02020603050405020304" pitchFamily="18" charset="0"/>
            </a:endParaRPr>
          </a:p>
          <a:p>
            <a:pPr marL="0" indent="0">
              <a:buNone/>
            </a:pPr>
            <a:r>
              <a:rPr lang="en-US" sz="2400" dirty="0">
                <a:solidFill>
                  <a:srgbClr val="0D0D0D"/>
                </a:solidFill>
                <a:effectLst/>
                <a:latin typeface="Times New Roman" panose="02020603050405020304" pitchFamily="18" charset="0"/>
                <a:ea typeface="Times New Roman" panose="02020603050405020304" pitchFamily="18" charset="0"/>
              </a:rPr>
              <a:t>	ii. Preprocessing</a:t>
            </a:r>
            <a:endParaRPr lang="en-US" sz="2400" dirty="0">
              <a:solidFill>
                <a:srgbClr val="0D0D0D"/>
              </a:solidFill>
              <a:ea typeface="Times New Roman" panose="02020603050405020304" pitchFamily="18" charset="0"/>
            </a:endParaRPr>
          </a:p>
          <a:p>
            <a:pPr marL="0" indent="0">
              <a:buNone/>
            </a:pPr>
            <a:r>
              <a:rPr lang="en-US" sz="2400" dirty="0">
                <a:solidFill>
                  <a:srgbClr val="0D0D0D"/>
                </a:solidFill>
                <a:effectLst/>
                <a:latin typeface="Times New Roman" panose="02020603050405020304" pitchFamily="18" charset="0"/>
                <a:ea typeface="Times New Roman" panose="02020603050405020304" pitchFamily="18" charset="0"/>
              </a:rPr>
              <a:t>	iii. Model </a:t>
            </a:r>
            <a:r>
              <a:rPr lang="en-US" sz="2400" dirty="0" smtClean="0">
                <a:solidFill>
                  <a:srgbClr val="0D0D0D"/>
                </a:solidFill>
                <a:ea typeface="Times New Roman" panose="02020603050405020304" pitchFamily="18" charset="0"/>
              </a:rPr>
              <a:t>Implementation</a:t>
            </a:r>
            <a:endParaRPr lang="en-US" sz="2400" b="1" dirty="0"/>
          </a:p>
          <a:p>
            <a:pPr marL="0" indent="0">
              <a:buNone/>
            </a:pPr>
            <a:r>
              <a:rPr lang="en-US" sz="2400" dirty="0" smtClean="0">
                <a:solidFill>
                  <a:srgbClr val="0D0D0D"/>
                </a:solidFill>
                <a:ea typeface="Times New Roman" panose="02020603050405020304" pitchFamily="18" charset="0"/>
              </a:rPr>
              <a:t>	iv. Prediction</a:t>
            </a:r>
            <a:endParaRPr lang="en-IN" sz="2400" b="1" dirty="0"/>
          </a:p>
        </p:txBody>
      </p:sp>
    </p:spTree>
    <p:extLst>
      <p:ext uri="{BB962C8B-B14F-4D97-AF65-F5344CB8AC3E}">
        <p14:creationId xmlns="" xmlns:p14="http://schemas.microsoft.com/office/powerpoint/2010/main" val="2936574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30431D-65CB-F876-0ABD-83FB4858B993}"/>
              </a:ext>
            </a:extLst>
          </p:cNvPr>
          <p:cNvSpPr>
            <a:spLocks noGrp="1"/>
          </p:cNvSpPr>
          <p:nvPr>
            <p:ph type="title"/>
          </p:nvPr>
        </p:nvSpPr>
        <p:spPr/>
        <p:txBody>
          <a:bodyPr/>
          <a:lstStyle/>
          <a:p>
            <a:pPr algn="ctr"/>
            <a:r>
              <a:rPr lang="en-US" dirty="0"/>
              <a:t>Planning</a:t>
            </a:r>
            <a:endParaRPr lang="en-IN" dirty="0"/>
          </a:p>
        </p:txBody>
      </p:sp>
      <p:sp>
        <p:nvSpPr>
          <p:cNvPr id="3" name="Content Placeholder 2">
            <a:extLst>
              <a:ext uri="{FF2B5EF4-FFF2-40B4-BE49-F238E27FC236}">
                <a16:creationId xmlns="" xmlns:a16="http://schemas.microsoft.com/office/drawing/2014/main" id="{4E0D68A4-ADB1-A6A9-5E2C-A6F42959F3DA}"/>
              </a:ext>
            </a:extLst>
          </p:cNvPr>
          <p:cNvSpPr>
            <a:spLocks noGrp="1"/>
          </p:cNvSpPr>
          <p:nvPr>
            <p:ph idx="1"/>
          </p:nvPr>
        </p:nvSpPr>
        <p:spPr/>
        <p:txBody>
          <a:bodyPr>
            <a:normAutofit lnSpcReduction="10000"/>
          </a:bodyPr>
          <a:lstStyle/>
          <a:p>
            <a:r>
              <a:rPr lang="en-US" b="1" dirty="0"/>
              <a:t>System Modules:</a:t>
            </a:r>
          </a:p>
          <a:p>
            <a:pPr marL="0" indent="0">
              <a:buNone/>
            </a:pPr>
            <a:r>
              <a:rPr lang="en-US" dirty="0"/>
              <a:t>    1.Take Dataset</a:t>
            </a:r>
          </a:p>
          <a:p>
            <a:pPr marL="0" indent="0">
              <a:buNone/>
            </a:pPr>
            <a:r>
              <a:rPr lang="en-US" dirty="0"/>
              <a:t>    2.Store Dataset</a:t>
            </a:r>
          </a:p>
          <a:p>
            <a:pPr marL="0" indent="0">
              <a:buNone/>
            </a:pPr>
            <a:r>
              <a:rPr lang="en-US" dirty="0"/>
              <a:t>    3.Traning</a:t>
            </a:r>
          </a:p>
          <a:p>
            <a:pPr marL="0" indent="0">
              <a:buNone/>
            </a:pPr>
            <a:r>
              <a:rPr lang="en-US" dirty="0"/>
              <a:t>    </a:t>
            </a:r>
            <a:r>
              <a:rPr lang="en-US" dirty="0" smtClean="0"/>
              <a:t>4.Model </a:t>
            </a:r>
            <a:r>
              <a:rPr lang="en-US" dirty="0"/>
              <a:t>Creation</a:t>
            </a:r>
          </a:p>
          <a:p>
            <a:pPr marL="0" indent="0">
              <a:buNone/>
            </a:pPr>
            <a:r>
              <a:rPr lang="en-US" dirty="0"/>
              <a:t>        </a:t>
            </a:r>
            <a:r>
              <a:rPr lang="en-US" dirty="0" err="1"/>
              <a:t>i</a:t>
            </a:r>
            <a:r>
              <a:rPr lang="en-US" dirty="0"/>
              <a:t>. XGBoost</a:t>
            </a:r>
          </a:p>
          <a:p>
            <a:pPr marL="0" indent="0">
              <a:buNone/>
            </a:pPr>
            <a:r>
              <a:rPr lang="en-US" dirty="0"/>
              <a:t>        ii. Decision tree</a:t>
            </a:r>
          </a:p>
          <a:p>
            <a:pPr marL="0" indent="0">
              <a:buNone/>
            </a:pPr>
            <a:r>
              <a:rPr lang="en-US" dirty="0"/>
              <a:t>        iii. SVC</a:t>
            </a:r>
          </a:p>
          <a:p>
            <a:pPr marL="0" indent="0">
              <a:buNone/>
            </a:pPr>
            <a:r>
              <a:rPr lang="en-US" dirty="0"/>
              <a:t>        iv. </a:t>
            </a:r>
            <a:r>
              <a:rPr lang="en-US" dirty="0" smtClean="0"/>
              <a:t>Stacking (proposed algorithm)</a:t>
            </a:r>
            <a:endParaRPr lang="en-US" dirty="0"/>
          </a:p>
          <a:p>
            <a:pPr marL="0" indent="0">
              <a:buNone/>
            </a:pPr>
            <a:r>
              <a:rPr lang="en-US" dirty="0"/>
              <a:t>        v. Random Forest </a:t>
            </a:r>
          </a:p>
          <a:p>
            <a:pPr marL="0" indent="0">
              <a:buNone/>
            </a:pPr>
            <a:r>
              <a:rPr lang="en-US" dirty="0"/>
              <a:t>    </a:t>
            </a:r>
            <a:r>
              <a:rPr lang="en-US" dirty="0" smtClean="0"/>
              <a:t>5.Generate </a:t>
            </a:r>
            <a:r>
              <a:rPr lang="en-US" dirty="0"/>
              <a:t>Results </a:t>
            </a:r>
            <a:endParaRPr lang="en-IN" dirty="0"/>
          </a:p>
        </p:txBody>
      </p:sp>
    </p:spTree>
    <p:extLst>
      <p:ext uri="{BB962C8B-B14F-4D97-AF65-F5344CB8AC3E}">
        <p14:creationId xmlns="" xmlns:p14="http://schemas.microsoft.com/office/powerpoint/2010/main" val="129666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61637A-E006-8CEB-432F-E59342B07DF8}"/>
              </a:ext>
            </a:extLst>
          </p:cNvPr>
          <p:cNvSpPr>
            <a:spLocks noGrp="1"/>
          </p:cNvSpPr>
          <p:nvPr>
            <p:ph type="title"/>
          </p:nvPr>
        </p:nvSpPr>
        <p:spPr/>
        <p:txBody>
          <a:bodyPr/>
          <a:lstStyle/>
          <a:p>
            <a:pPr algn="ctr"/>
            <a:r>
              <a:rPr lang="en-US" dirty="0"/>
              <a:t>Planning</a:t>
            </a:r>
            <a:endParaRPr lang="en-IN" dirty="0"/>
          </a:p>
        </p:txBody>
      </p:sp>
      <p:sp>
        <p:nvSpPr>
          <p:cNvPr id="3" name="Content Placeholder 2">
            <a:extLst>
              <a:ext uri="{FF2B5EF4-FFF2-40B4-BE49-F238E27FC236}">
                <a16:creationId xmlns="" xmlns:a16="http://schemas.microsoft.com/office/drawing/2014/main" id="{027A73F1-79CB-7CF3-7BEE-2EA9928D0D8C}"/>
              </a:ext>
            </a:extLst>
          </p:cNvPr>
          <p:cNvSpPr>
            <a:spLocks noGrp="1"/>
          </p:cNvSpPr>
          <p:nvPr>
            <p:ph idx="1"/>
          </p:nvPr>
        </p:nvSpPr>
        <p:spPr>
          <a:xfrm>
            <a:off x="206432" y="1097279"/>
            <a:ext cx="11779135" cy="5394960"/>
          </a:xfrm>
        </p:spPr>
        <p:txBody>
          <a:bodyPr>
            <a:normAutofit/>
          </a:bodyPr>
          <a:lstStyle/>
          <a:p>
            <a:pPr>
              <a:lnSpc>
                <a:spcPct val="100000"/>
              </a:lnSpc>
            </a:pPr>
            <a:r>
              <a:rPr lang="en-IN" sz="2600" b="1" dirty="0"/>
              <a:t>User Modules</a:t>
            </a:r>
          </a:p>
          <a:p>
            <a:pPr marL="0" indent="0">
              <a:lnSpc>
                <a:spcPct val="100000"/>
              </a:lnSpc>
              <a:buNone/>
            </a:pPr>
            <a:r>
              <a:rPr lang="en-IN" sz="2600" dirty="0"/>
              <a:t>    1.Login</a:t>
            </a:r>
          </a:p>
          <a:p>
            <a:pPr marL="0" indent="0">
              <a:lnSpc>
                <a:spcPct val="100000"/>
              </a:lnSpc>
              <a:buNone/>
            </a:pPr>
            <a:r>
              <a:rPr lang="en-IN" sz="2600" dirty="0"/>
              <a:t>    2.Load Dataset</a:t>
            </a:r>
          </a:p>
          <a:p>
            <a:pPr marL="0" indent="0">
              <a:lnSpc>
                <a:spcPct val="100000"/>
              </a:lnSpc>
              <a:buNone/>
            </a:pPr>
            <a:r>
              <a:rPr lang="en-IN" sz="2600" dirty="0"/>
              <a:t>    3.View Dataset</a:t>
            </a:r>
          </a:p>
          <a:p>
            <a:pPr marL="0" indent="0">
              <a:lnSpc>
                <a:spcPct val="100000"/>
              </a:lnSpc>
              <a:buNone/>
            </a:pPr>
            <a:r>
              <a:rPr lang="en-IN" sz="2600" dirty="0"/>
              <a:t>    4.Select Model</a:t>
            </a:r>
          </a:p>
          <a:p>
            <a:pPr marL="0" indent="0">
              <a:buNone/>
            </a:pPr>
            <a:r>
              <a:rPr lang="en-IN" sz="2600" dirty="0"/>
              <a:t>    </a:t>
            </a:r>
            <a:r>
              <a:rPr lang="en-US" sz="2400" dirty="0" smtClean="0"/>
              <a:t>5.Prediction</a:t>
            </a:r>
            <a:endParaRPr lang="en-US" sz="2400" dirty="0"/>
          </a:p>
          <a:p>
            <a:pPr marL="0" indent="0">
              <a:buNone/>
            </a:pPr>
            <a:r>
              <a:rPr lang="en-US" sz="2400" dirty="0"/>
              <a:t>    </a:t>
            </a:r>
            <a:r>
              <a:rPr lang="en-US" sz="2400" dirty="0" smtClean="0"/>
              <a:t>6.Logout</a:t>
            </a:r>
            <a:r>
              <a:rPr lang="en-US" sz="2400" dirty="0"/>
              <a:t>	 </a:t>
            </a:r>
            <a:endParaRPr lang="en-IN" sz="2600" dirty="0"/>
          </a:p>
          <a:p>
            <a:pPr marL="0" indent="0">
              <a:lnSpc>
                <a:spcPct val="100000"/>
              </a:lnSpc>
              <a:buNone/>
            </a:pPr>
            <a:r>
              <a:rPr lang="en-IN" sz="2600" dirty="0"/>
              <a:t>    </a:t>
            </a:r>
          </a:p>
        </p:txBody>
      </p:sp>
    </p:spTree>
    <p:extLst>
      <p:ext uri="{BB962C8B-B14F-4D97-AF65-F5344CB8AC3E}">
        <p14:creationId xmlns="" xmlns:p14="http://schemas.microsoft.com/office/powerpoint/2010/main" val="3970791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B90849-B844-4952-2F60-F11BEF5B76C4}"/>
              </a:ext>
            </a:extLst>
          </p:cNvPr>
          <p:cNvSpPr>
            <a:spLocks noGrp="1"/>
          </p:cNvSpPr>
          <p:nvPr>
            <p:ph type="title"/>
          </p:nvPr>
        </p:nvSpPr>
        <p:spPr/>
        <p:txBody>
          <a:bodyPr/>
          <a:lstStyle/>
          <a:p>
            <a:pPr algn="ctr"/>
            <a:r>
              <a:rPr lang="en-US" dirty="0"/>
              <a:t>Planning</a:t>
            </a:r>
            <a:endParaRPr lang="en-IN" dirty="0"/>
          </a:p>
        </p:txBody>
      </p:sp>
      <p:graphicFrame>
        <p:nvGraphicFramePr>
          <p:cNvPr id="9" name="Table 9">
            <a:extLst>
              <a:ext uri="{FF2B5EF4-FFF2-40B4-BE49-F238E27FC236}">
                <a16:creationId xmlns="" xmlns:a16="http://schemas.microsoft.com/office/drawing/2014/main" id="{FD9A5CB0-FE50-ECFA-D304-9EC8F35452A4}"/>
              </a:ext>
            </a:extLst>
          </p:cNvPr>
          <p:cNvGraphicFramePr>
            <a:graphicFrameLocks noGrp="1"/>
          </p:cNvGraphicFramePr>
          <p:nvPr>
            <p:ph idx="1"/>
            <p:extLst>
              <p:ext uri="{D42A27DB-BD31-4B8C-83A1-F6EECF244321}">
                <p14:modId xmlns="" xmlns:p14="http://schemas.microsoft.com/office/powerpoint/2010/main" val="2696232910"/>
              </p:ext>
            </p:extLst>
          </p:nvPr>
        </p:nvGraphicFramePr>
        <p:xfrm>
          <a:off x="204835" y="1892808"/>
          <a:ext cx="11782325" cy="3072384"/>
        </p:xfrm>
        <a:graphic>
          <a:graphicData uri="http://schemas.openxmlformats.org/drawingml/2006/table">
            <a:tbl>
              <a:tblPr firstRow="1" bandRow="1">
                <a:tableStyleId>{5C22544A-7EE6-4342-B048-85BDC9FD1C3A}</a:tableStyleId>
              </a:tblPr>
              <a:tblGrid>
                <a:gridCol w="1041009">
                  <a:extLst>
                    <a:ext uri="{9D8B030D-6E8A-4147-A177-3AD203B41FA5}">
                      <a16:colId xmlns="" xmlns:a16="http://schemas.microsoft.com/office/drawing/2014/main" val="1098180165"/>
                    </a:ext>
                  </a:extLst>
                </a:gridCol>
                <a:gridCol w="6814900">
                  <a:extLst>
                    <a:ext uri="{9D8B030D-6E8A-4147-A177-3AD203B41FA5}">
                      <a16:colId xmlns="" xmlns:a16="http://schemas.microsoft.com/office/drawing/2014/main" val="3883188111"/>
                    </a:ext>
                  </a:extLst>
                </a:gridCol>
                <a:gridCol w="3926416">
                  <a:extLst>
                    <a:ext uri="{9D8B030D-6E8A-4147-A177-3AD203B41FA5}">
                      <a16:colId xmlns="" xmlns:a16="http://schemas.microsoft.com/office/drawing/2014/main" val="2759116943"/>
                    </a:ext>
                  </a:extLst>
                </a:gridCol>
              </a:tblGrid>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err="1">
                          <a:solidFill>
                            <a:schemeClr val="tx1"/>
                          </a:solidFill>
                          <a:latin typeface="Times New Roman" panose="02020603050405020304" pitchFamily="18" charset="0"/>
                          <a:ea typeface="+mn-ea"/>
                          <a:cs typeface="Times New Roman" panose="02020603050405020304" pitchFamily="18" charset="0"/>
                        </a:rPr>
                        <a:t>S.No</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 Development Stage</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Duration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300236177"/>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Domain and Title</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3212736713"/>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2.</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Literature Survey</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1">
                        <a:tint val="40000"/>
                      </a:schemeClr>
                    </a:solidFill>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2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97512353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3.</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just" defTabSz="914400" rtl="0" eaLnBrk="1" fontAlgn="auto" latinLnBrk="0" hangingPunct="1">
                        <a:lnSpc>
                          <a:spcPct val="80000"/>
                        </a:lnSpc>
                        <a:spcBef>
                          <a:spcPts val="1000"/>
                        </a:spcBef>
                        <a:spcAft>
                          <a:spcPts val="0"/>
                        </a:spcAft>
                        <a:buClrTx/>
                        <a:buSzTx/>
                        <a:buFont typeface="Wingdings" panose="05000000000000000000" pitchFamily="2" charset="2"/>
                        <a:buNone/>
                        <a:tabLst/>
                        <a:defRPr/>
                      </a:pPr>
                      <a:r>
                        <a:rPr lang="en-US" sz="2400" kern="1200">
                          <a:solidFill>
                            <a:schemeClr val="tx1"/>
                          </a:solidFill>
                          <a:latin typeface="Times New Roman" panose="02020603050405020304" pitchFamily="18" charset="0"/>
                          <a:ea typeface="+mn-ea"/>
                          <a:cs typeface="Times New Roman" panose="02020603050405020304" pitchFamily="18" charset="0"/>
                        </a:rPr>
                        <a:t>Planning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2427582949"/>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4.</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just" defTabSz="914400" rtl="0" eaLnBrk="1" fontAlgn="auto" latinLnBrk="0" hangingPunct="1">
                        <a:lnSpc>
                          <a:spcPct val="80000"/>
                        </a:lnSpc>
                        <a:spcBef>
                          <a:spcPts val="1000"/>
                        </a:spcBef>
                        <a:spcAft>
                          <a:spcPts val="0"/>
                        </a:spcAft>
                        <a:buClrTx/>
                        <a:buSzTx/>
                        <a:buFont typeface="Wingdings" panose="05000000000000000000" pitchFamily="2" charset="2"/>
                        <a:buNone/>
                        <a:tabLst/>
                        <a:defRPr/>
                      </a:pPr>
                      <a:r>
                        <a:rPr lang="en-US" sz="2400" kern="1200">
                          <a:solidFill>
                            <a:schemeClr val="tx1"/>
                          </a:solidFill>
                          <a:latin typeface="Times New Roman" panose="02020603050405020304" pitchFamily="18" charset="0"/>
                          <a:ea typeface="+mn-ea"/>
                          <a:cs typeface="Times New Roman" panose="02020603050405020304" pitchFamily="18" charset="0"/>
                        </a:rPr>
                        <a:t>Design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5132437"/>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5. </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Requirements Gathering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46102659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6.</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Testing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3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86591786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7.</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Implementation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4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461106552"/>
                  </a:ext>
                </a:extLst>
              </a:tr>
            </a:tbl>
          </a:graphicData>
        </a:graphic>
      </p:graphicFrame>
      <p:sp>
        <p:nvSpPr>
          <p:cNvPr id="5" name="TextBox 4">
            <a:extLst>
              <a:ext uri="{FF2B5EF4-FFF2-40B4-BE49-F238E27FC236}">
                <a16:creationId xmlns="" xmlns:a16="http://schemas.microsoft.com/office/drawing/2014/main" id="{7310ACFC-B53D-A302-A86C-A8E2D006EE78}"/>
              </a:ext>
            </a:extLst>
          </p:cNvPr>
          <p:cNvSpPr txBox="1"/>
          <p:nvPr/>
        </p:nvSpPr>
        <p:spPr>
          <a:xfrm>
            <a:off x="204835" y="1260506"/>
            <a:ext cx="6183086" cy="387798"/>
          </a:xfrm>
          <a:prstGeom prst="rect">
            <a:avLst/>
          </a:prstGeom>
          <a:noFill/>
        </p:spPr>
        <p:txBody>
          <a:bodyPr wrap="square">
            <a:spAutoFit/>
          </a:bodyPr>
          <a:lstStyle/>
          <a:p>
            <a:pPr algn="just">
              <a:lnSpc>
                <a:spcPct val="80000"/>
              </a:lnSpc>
              <a:spcBef>
                <a:spcPts val="1000"/>
              </a:spcBef>
            </a:pPr>
            <a:r>
              <a:rPr lang="en-IN" sz="2400" b="1" dirty="0">
                <a:latin typeface="Times New Roman" panose="02020603050405020304" pitchFamily="18" charset="0"/>
                <a:cs typeface="Times New Roman" panose="02020603050405020304" pitchFamily="18" charset="0"/>
              </a:rPr>
              <a:t>Work Schedule</a:t>
            </a:r>
          </a:p>
        </p:txBody>
      </p:sp>
    </p:spTree>
    <p:extLst>
      <p:ext uri="{BB962C8B-B14F-4D97-AF65-F5344CB8AC3E}">
        <p14:creationId xmlns="" xmlns:p14="http://schemas.microsoft.com/office/powerpoint/2010/main" val="2525398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Design - ER Diagram</a:t>
            </a:r>
          </a:p>
        </p:txBody>
      </p:sp>
      <p:sp>
        <p:nvSpPr>
          <p:cNvPr id="3" name="Content Placeholder 2"/>
          <p:cNvSpPr>
            <a:spLocks noGrp="1"/>
          </p:cNvSpPr>
          <p:nvPr>
            <p:ph idx="1"/>
          </p:nvPr>
        </p:nvSpPr>
        <p:spPr/>
        <p:txBody>
          <a:bodyPr/>
          <a:lstStyle/>
          <a:p>
            <a:pPr marL="0" indent="0">
              <a:lnSpc>
                <a:spcPct val="80000"/>
              </a:lnSpc>
              <a:buNone/>
            </a:pPr>
            <a:r>
              <a:rPr lang="en-US" sz="2400" dirty="0"/>
              <a:t>The ER diagram was created to help grasp the entire scenario. It was used to conceive the phenomena, actions, and interactions between numerous entities, as well as to arrive at the precise requirements in a complete manner. </a:t>
            </a:r>
            <a:endParaRPr lang="en-US" sz="2400" b="1" dirty="0"/>
          </a:p>
        </p:txBody>
      </p:sp>
      <p:pic>
        <p:nvPicPr>
          <p:cNvPr id="4" name="Image 168">
            <a:extLst>
              <a:ext uri="{FF2B5EF4-FFF2-40B4-BE49-F238E27FC236}">
                <a16:creationId xmlns="" xmlns:a16="http://schemas.microsoft.com/office/drawing/2014/main" id="{859A596E-7439-3490-02D8-BEF93710871D}"/>
              </a:ext>
            </a:extLst>
          </p:cNvPr>
          <p:cNvPicPr>
            <a:picLocks/>
          </p:cNvPicPr>
          <p:nvPr/>
        </p:nvPicPr>
        <p:blipFill>
          <a:blip r:embed="rId2" cstate="print"/>
          <a:stretch>
            <a:fillRect/>
          </a:stretch>
        </p:blipFill>
        <p:spPr>
          <a:xfrm>
            <a:off x="1604211" y="2241968"/>
            <a:ext cx="8502315" cy="40401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FAA6D-7637-5E88-CF28-4D2EF60270E3}"/>
              </a:ext>
            </a:extLst>
          </p:cNvPr>
          <p:cNvSpPr>
            <a:spLocks noGrp="1"/>
          </p:cNvSpPr>
          <p:nvPr>
            <p:ph type="title"/>
          </p:nvPr>
        </p:nvSpPr>
        <p:spPr/>
        <p:txBody>
          <a:bodyPr/>
          <a:lstStyle/>
          <a:p>
            <a:pPr algn="ctr"/>
            <a:r>
              <a:rPr lang="en-US" dirty="0"/>
              <a:t>Comments</a:t>
            </a:r>
            <a:endParaRPr lang="en-IN" dirty="0"/>
          </a:p>
        </p:txBody>
      </p:sp>
      <p:sp>
        <p:nvSpPr>
          <p:cNvPr id="3" name="Content Placeholder 2">
            <a:extLst>
              <a:ext uri="{FF2B5EF4-FFF2-40B4-BE49-F238E27FC236}">
                <a16:creationId xmlns="" xmlns:a16="http://schemas.microsoft.com/office/drawing/2014/main" id="{6524DFE5-F7A5-9ADB-AFD3-08EBD7A4FB1F}"/>
              </a:ext>
            </a:extLst>
          </p:cNvPr>
          <p:cNvSpPr>
            <a:spLocks noGrp="1"/>
          </p:cNvSpPr>
          <p:nvPr>
            <p:ph idx="1"/>
          </p:nvPr>
        </p:nvSpPr>
        <p:spPr/>
        <p:txBody>
          <a:bodyPr/>
          <a:lstStyle/>
          <a:p>
            <a:r>
              <a:rPr lang="en-US" b="0" strike="noStrike" spc="-1" dirty="0">
                <a:solidFill>
                  <a:srgbClr val="000000"/>
                </a:solidFill>
                <a:latin typeface="Times New Roman" panose="02020603050405020304" pitchFamily="18" charset="0"/>
                <a:cs typeface="Times New Roman" panose="02020603050405020304" pitchFamily="18" charset="0"/>
              </a:rPr>
              <a:t>What is the scope of your project</a:t>
            </a:r>
            <a:endParaRPr lang="en-US" dirty="0"/>
          </a:p>
          <a:p>
            <a:r>
              <a:rPr lang="en-US" b="0" strike="noStrike" spc="-1" dirty="0">
                <a:solidFill>
                  <a:srgbClr val="000000"/>
                </a:solidFill>
                <a:latin typeface="Times New Roman" panose="02020603050405020304" pitchFamily="18" charset="0"/>
                <a:cs typeface="Times New Roman" panose="02020603050405020304" pitchFamily="18" charset="0"/>
              </a:rPr>
              <a:t>How can you implement of dataset</a:t>
            </a:r>
            <a:endParaRPr lang="en-US" dirty="0"/>
          </a:p>
          <a:p>
            <a:r>
              <a:rPr lang="en-IN" spc="-1" dirty="0">
                <a:solidFill>
                  <a:srgbClr val="000000"/>
                </a:solidFill>
                <a:latin typeface="Times New Roman" panose="02020603050405020304" pitchFamily="18" charset="0"/>
                <a:cs typeface="Times New Roman" panose="02020603050405020304" pitchFamily="18" charset="0"/>
              </a:rPr>
              <a:t>Methods of accuracy measurements</a:t>
            </a:r>
            <a:endParaRPr lang="en-US" spc="-1" dirty="0">
              <a:solidFill>
                <a:srgbClr val="000000"/>
              </a:solidFill>
              <a:latin typeface="Times New Roman" panose="02020603050405020304" pitchFamily="18" charset="0"/>
              <a:cs typeface="Times New Roman" panose="02020603050405020304" pitchFamily="18" charset="0"/>
            </a:endParaRPr>
          </a:p>
          <a:p>
            <a:r>
              <a:rPr lang="en-IN" spc="-1" dirty="0">
                <a:solidFill>
                  <a:srgbClr val="000000"/>
                </a:solidFill>
                <a:latin typeface="Times New Roman" panose="02020603050405020304" pitchFamily="18" charset="0"/>
                <a:cs typeface="Times New Roman" panose="02020603050405020304" pitchFamily="18" charset="0"/>
              </a:rPr>
              <a:t>why you choose svc </a:t>
            </a:r>
            <a:endParaRPr lang="en-US" b="0" strike="noStrike" spc="-1" dirty="0">
              <a:solidFill>
                <a:srgbClr val="000000"/>
              </a:solidFill>
              <a:latin typeface="Times New Roman" panose="02020603050405020304" pitchFamily="18" charset="0"/>
              <a:cs typeface="Times New Roman" panose="02020603050405020304" pitchFamily="18" charset="0"/>
            </a:endParaRPr>
          </a:p>
          <a:p>
            <a:r>
              <a:rPr lang="en-IN" b="0" strike="noStrike" spc="-1" dirty="0">
                <a:solidFill>
                  <a:srgbClr val="000000"/>
                </a:solidFill>
                <a:latin typeface="Times New Roman" pitchFamily="18" charset="0"/>
                <a:cs typeface="Times New Roman" pitchFamily="18" charset="0"/>
              </a:rPr>
              <a:t>No of epochs to be considered</a:t>
            </a:r>
          </a:p>
          <a:p>
            <a:pPr marL="0" indent="0"/>
            <a:r>
              <a:rPr lang="en-IN" dirty="0" smtClean="0"/>
              <a:t>Paper should be improved</a:t>
            </a:r>
            <a:endParaRPr lang="en-US" dirty="0"/>
          </a:p>
        </p:txBody>
      </p:sp>
    </p:spTree>
    <p:extLst>
      <p:ext uri="{BB962C8B-B14F-4D97-AF65-F5344CB8AC3E}">
        <p14:creationId xmlns="" xmlns:p14="http://schemas.microsoft.com/office/powerpoint/2010/main" val="1485356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02A70F-5A7B-42DD-1A57-AD9121D1AD0A}"/>
              </a:ext>
            </a:extLst>
          </p:cNvPr>
          <p:cNvSpPr>
            <a:spLocks noGrp="1"/>
          </p:cNvSpPr>
          <p:nvPr>
            <p:ph type="title"/>
          </p:nvPr>
        </p:nvSpPr>
        <p:spPr/>
        <p:txBody>
          <a:bodyPr/>
          <a:lstStyle/>
          <a:p>
            <a:pPr algn="ctr"/>
            <a:r>
              <a:rPr lang="en-US" dirty="0"/>
              <a:t>Design - Use Case Diagram</a:t>
            </a:r>
            <a:endParaRPr lang="en-IN" dirty="0"/>
          </a:p>
        </p:txBody>
      </p:sp>
      <p:pic>
        <p:nvPicPr>
          <p:cNvPr id="3" name="Content Placeholder 4">
            <a:extLst>
              <a:ext uri="{FF2B5EF4-FFF2-40B4-BE49-F238E27FC236}">
                <a16:creationId xmlns="" xmlns:a16="http://schemas.microsoft.com/office/drawing/2014/main" id="{66EC358A-7851-9D47-BE45-5851FC533E22}"/>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rcRect/>
          <a:stretch/>
        </p:blipFill>
        <p:spPr>
          <a:xfrm>
            <a:off x="933061" y="1096963"/>
            <a:ext cx="11056775" cy="5257184"/>
          </a:xfrm>
          <a:prstGeom prst="rect">
            <a:avLst/>
          </a:prstGeom>
        </p:spPr>
      </p:pic>
    </p:spTree>
    <p:extLst>
      <p:ext uri="{BB962C8B-B14F-4D97-AF65-F5344CB8AC3E}">
        <p14:creationId xmlns="" xmlns:p14="http://schemas.microsoft.com/office/powerpoint/2010/main" val="3920898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4B3281-D7C8-71DE-2CCC-9BB6C7FA7289}"/>
              </a:ext>
            </a:extLst>
          </p:cNvPr>
          <p:cNvSpPr>
            <a:spLocks noGrp="1"/>
          </p:cNvSpPr>
          <p:nvPr>
            <p:ph type="title"/>
          </p:nvPr>
        </p:nvSpPr>
        <p:spPr/>
        <p:txBody>
          <a:bodyPr/>
          <a:lstStyle/>
          <a:p>
            <a:r>
              <a:rPr lang="en-IN" dirty="0"/>
              <a:t>			Design – Second Objective</a:t>
            </a:r>
          </a:p>
        </p:txBody>
      </p:sp>
      <p:pic>
        <p:nvPicPr>
          <p:cNvPr id="4" name="Content Placeholder 3">
            <a:extLst>
              <a:ext uri="{FF2B5EF4-FFF2-40B4-BE49-F238E27FC236}">
                <a16:creationId xmlns="" xmlns:a16="http://schemas.microsoft.com/office/drawing/2014/main" id="{CDC6732C-BE2F-4FD1-F0FE-B6357793054B}"/>
              </a:ext>
            </a:extLst>
          </p:cNvPr>
          <p:cNvPicPr>
            <a:picLocks noGrp="1" noChangeAspect="1" noChangeArrowheads="1"/>
          </p:cNvPicPr>
          <p:nvPr>
            <p:ph idx="1"/>
          </p:nvPr>
        </p:nvPicPr>
        <p:blipFill>
          <a:blip r:embed="rId2"/>
          <a:stretch>
            <a:fillRect/>
          </a:stretch>
        </p:blipFill>
        <p:spPr bwMode="auto">
          <a:xfrm>
            <a:off x="3666295" y="1096963"/>
            <a:ext cx="4846709" cy="5395912"/>
          </a:xfrm>
          <a:prstGeom prst="rect">
            <a:avLst/>
          </a:prstGeom>
          <a:noFill/>
          <a:ln w="9525">
            <a:noFill/>
            <a:miter lim="800000"/>
            <a:headEnd/>
            <a:tailEnd/>
          </a:ln>
          <a:effectLst/>
        </p:spPr>
      </p:pic>
    </p:spTree>
    <p:extLst>
      <p:ext uri="{BB962C8B-B14F-4D97-AF65-F5344CB8AC3E}">
        <p14:creationId xmlns="" xmlns:p14="http://schemas.microsoft.com/office/powerpoint/2010/main" val="2088323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994453-0E19-E896-D595-CC1C80549961}"/>
              </a:ext>
            </a:extLst>
          </p:cNvPr>
          <p:cNvSpPr>
            <a:spLocks noGrp="1"/>
          </p:cNvSpPr>
          <p:nvPr>
            <p:ph type="title"/>
          </p:nvPr>
        </p:nvSpPr>
        <p:spPr/>
        <p:txBody>
          <a:bodyPr/>
          <a:lstStyle/>
          <a:p>
            <a:pPr algn="ctr"/>
            <a:r>
              <a:rPr lang="en-US" dirty="0"/>
              <a:t>Design - Activity Diagram </a:t>
            </a:r>
            <a:endParaRPr lang="en-IN" dirty="0"/>
          </a:p>
        </p:txBody>
      </p:sp>
      <p:pic>
        <p:nvPicPr>
          <p:cNvPr id="4" name="Content Placeholder 3">
            <a:extLst>
              <a:ext uri="{FF2B5EF4-FFF2-40B4-BE49-F238E27FC236}">
                <a16:creationId xmlns="" xmlns:a16="http://schemas.microsoft.com/office/drawing/2014/main" id="{FF5FD290-CB18-809A-822B-4AC2975D9DA8}"/>
              </a:ext>
            </a:extLst>
          </p:cNvPr>
          <p:cNvPicPr>
            <a:picLocks noGrp="1" noChangeAspect="1"/>
          </p:cNvPicPr>
          <p:nvPr>
            <p:ph idx="1"/>
          </p:nvPr>
        </p:nvPicPr>
        <p:blipFill>
          <a:blip r:embed="rId2"/>
          <a:stretch>
            <a:fillRect/>
          </a:stretch>
        </p:blipFill>
        <p:spPr>
          <a:xfrm>
            <a:off x="3657770" y="1222946"/>
            <a:ext cx="4863758" cy="5143946"/>
          </a:xfrm>
          <a:prstGeom prst="rect">
            <a:avLst/>
          </a:prstGeom>
        </p:spPr>
      </p:pic>
    </p:spTree>
    <p:extLst>
      <p:ext uri="{BB962C8B-B14F-4D97-AF65-F5344CB8AC3E}">
        <p14:creationId xmlns="" xmlns:p14="http://schemas.microsoft.com/office/powerpoint/2010/main" val="617506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87551E-E308-1576-DBD0-8EF3D4AAC5A2}"/>
              </a:ext>
            </a:extLst>
          </p:cNvPr>
          <p:cNvSpPr>
            <a:spLocks noGrp="1"/>
          </p:cNvSpPr>
          <p:nvPr>
            <p:ph type="title"/>
          </p:nvPr>
        </p:nvSpPr>
        <p:spPr/>
        <p:txBody>
          <a:bodyPr/>
          <a:lstStyle/>
          <a:p>
            <a:pPr algn="ctr"/>
            <a:r>
              <a:rPr lang="en-IN" dirty="0"/>
              <a:t>Design - Sequence Diagram</a:t>
            </a:r>
          </a:p>
        </p:txBody>
      </p:sp>
      <p:pic>
        <p:nvPicPr>
          <p:cNvPr id="39" name="Content Placeholder 38">
            <a:extLst>
              <a:ext uri="{FF2B5EF4-FFF2-40B4-BE49-F238E27FC236}">
                <a16:creationId xmlns="" xmlns:a16="http://schemas.microsoft.com/office/drawing/2014/main" id="{6DF09B80-D99B-B13E-FC8A-30FD4B9AE72A}"/>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p:blipFill>
        <p:spPr>
          <a:xfrm>
            <a:off x="3170937" y="1184843"/>
            <a:ext cx="5837426" cy="5220152"/>
          </a:xfrm>
        </p:spPr>
      </p:pic>
    </p:spTree>
    <p:extLst>
      <p:ext uri="{BB962C8B-B14F-4D97-AF65-F5344CB8AC3E}">
        <p14:creationId xmlns="" xmlns:p14="http://schemas.microsoft.com/office/powerpoint/2010/main" val="597637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673037-202A-4A71-5984-D4A16E962603}"/>
              </a:ext>
            </a:extLst>
          </p:cNvPr>
          <p:cNvSpPr>
            <a:spLocks noGrp="1"/>
          </p:cNvSpPr>
          <p:nvPr>
            <p:ph type="title"/>
          </p:nvPr>
        </p:nvSpPr>
        <p:spPr/>
        <p:txBody>
          <a:bodyPr/>
          <a:lstStyle/>
          <a:p>
            <a:r>
              <a:rPr lang="en-IN" dirty="0"/>
              <a:t>  			Design – Data Flow Diagram</a:t>
            </a:r>
          </a:p>
        </p:txBody>
      </p:sp>
      <p:pic>
        <p:nvPicPr>
          <p:cNvPr id="5" name="Content Placeholder 4">
            <a:extLst>
              <a:ext uri="{FF2B5EF4-FFF2-40B4-BE49-F238E27FC236}">
                <a16:creationId xmlns="" xmlns:a16="http://schemas.microsoft.com/office/drawing/2014/main" id="{3B206465-10EF-DF7B-805E-717B4179BE1B}"/>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p:blipFill>
        <p:spPr>
          <a:xfrm>
            <a:off x="3247143" y="1462997"/>
            <a:ext cx="5685013" cy="4196658"/>
          </a:xfrm>
        </p:spPr>
      </p:pic>
    </p:spTree>
    <p:extLst>
      <p:ext uri="{BB962C8B-B14F-4D97-AF65-F5344CB8AC3E}">
        <p14:creationId xmlns="" xmlns:p14="http://schemas.microsoft.com/office/powerpoint/2010/main" val="2797853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BB072C-4DEE-C016-8280-697F3B3E4FEE}"/>
              </a:ext>
            </a:extLst>
          </p:cNvPr>
          <p:cNvSpPr>
            <a:spLocks noGrp="1"/>
          </p:cNvSpPr>
          <p:nvPr>
            <p:ph type="title"/>
          </p:nvPr>
        </p:nvSpPr>
        <p:spPr/>
        <p:txBody>
          <a:bodyPr/>
          <a:lstStyle/>
          <a:p>
            <a:r>
              <a:rPr lang="en-US" dirty="0"/>
              <a:t>			    	    Implementation</a:t>
            </a:r>
            <a:endParaRPr lang="en-IN" dirty="0"/>
          </a:p>
        </p:txBody>
      </p:sp>
      <p:sp>
        <p:nvSpPr>
          <p:cNvPr id="3" name="Content Placeholder 2">
            <a:extLst>
              <a:ext uri="{FF2B5EF4-FFF2-40B4-BE49-F238E27FC236}">
                <a16:creationId xmlns="" xmlns:a16="http://schemas.microsoft.com/office/drawing/2014/main" id="{3C1ED207-4761-FB70-4CCA-423C398A2CC0}"/>
              </a:ext>
            </a:extLst>
          </p:cNvPr>
          <p:cNvSpPr>
            <a:spLocks noGrp="1"/>
          </p:cNvSpPr>
          <p:nvPr>
            <p:ph idx="1"/>
          </p:nvPr>
        </p:nvSpPr>
        <p:spPr/>
        <p:txBody>
          <a:bodyPr/>
          <a:lstStyle/>
          <a:p>
            <a:r>
              <a:rPr lang="en-IN" dirty="0"/>
              <a:t>Output  for Accuracy of different algorithm:</a:t>
            </a:r>
          </a:p>
        </p:txBody>
      </p:sp>
      <p:pic>
        <p:nvPicPr>
          <p:cNvPr id="4" name="Picture 3">
            <a:extLst>
              <a:ext uri="{FF2B5EF4-FFF2-40B4-BE49-F238E27FC236}">
                <a16:creationId xmlns="" xmlns:a16="http://schemas.microsoft.com/office/drawing/2014/main" id="{2D6D6E7F-9DAC-42D1-A04B-2A1292FD12D4}"/>
              </a:ext>
            </a:extLst>
          </p:cNvPr>
          <p:cNvPicPr>
            <a:picLocks noChangeAspect="1" noChangeArrowheads="1"/>
          </p:cNvPicPr>
          <p:nvPr/>
        </p:nvPicPr>
        <p:blipFill>
          <a:blip r:embed="rId2"/>
          <a:srcRect/>
          <a:stretch>
            <a:fillRect/>
          </a:stretch>
        </p:blipFill>
        <p:spPr bwMode="auto">
          <a:xfrm>
            <a:off x="199505" y="1554479"/>
            <a:ext cx="5862319" cy="4937760"/>
          </a:xfrm>
          <a:prstGeom prst="rect">
            <a:avLst/>
          </a:prstGeom>
          <a:noFill/>
          <a:ln w="9525">
            <a:noFill/>
            <a:miter lim="800000"/>
            <a:headEnd/>
            <a:tailEnd/>
          </a:ln>
          <a:effectLst/>
        </p:spPr>
      </p:pic>
      <p:pic>
        <p:nvPicPr>
          <p:cNvPr id="5" name="Picture 4">
            <a:extLst>
              <a:ext uri="{FF2B5EF4-FFF2-40B4-BE49-F238E27FC236}">
                <a16:creationId xmlns="" xmlns:a16="http://schemas.microsoft.com/office/drawing/2014/main" id="{F90B2411-B33B-3408-E18F-3BD7337E5D93}"/>
              </a:ext>
            </a:extLst>
          </p:cNvPr>
          <p:cNvPicPr>
            <a:picLocks noChangeAspect="1" noChangeArrowheads="1"/>
          </p:cNvPicPr>
          <p:nvPr/>
        </p:nvPicPr>
        <p:blipFill>
          <a:blip r:embed="rId3"/>
          <a:srcRect/>
          <a:stretch>
            <a:fillRect/>
          </a:stretch>
        </p:blipFill>
        <p:spPr bwMode="auto">
          <a:xfrm>
            <a:off x="6061824" y="1630678"/>
            <a:ext cx="5867400" cy="4465637"/>
          </a:xfrm>
          <a:prstGeom prst="rect">
            <a:avLst/>
          </a:prstGeom>
          <a:noFill/>
          <a:ln w="9525">
            <a:noFill/>
            <a:miter lim="800000"/>
            <a:headEnd/>
            <a:tailEnd/>
          </a:ln>
          <a:effectLst/>
        </p:spPr>
      </p:pic>
    </p:spTree>
    <p:extLst>
      <p:ext uri="{BB962C8B-B14F-4D97-AF65-F5344CB8AC3E}">
        <p14:creationId xmlns="" xmlns:p14="http://schemas.microsoft.com/office/powerpoint/2010/main" val="721961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A4C9A7-F3EF-853F-893A-A1BF93DA452F}"/>
              </a:ext>
            </a:extLst>
          </p:cNvPr>
          <p:cNvSpPr>
            <a:spLocks noGrp="1"/>
          </p:cNvSpPr>
          <p:nvPr>
            <p:ph type="title"/>
          </p:nvPr>
        </p:nvSpPr>
        <p:spPr/>
        <p:txBody>
          <a:bodyPr/>
          <a:lstStyle/>
          <a:p>
            <a:pPr algn="ctr"/>
            <a:r>
              <a:rPr lang="en-IN" dirty="0"/>
              <a:t>Implementation</a:t>
            </a:r>
          </a:p>
        </p:txBody>
      </p:sp>
      <p:sp>
        <p:nvSpPr>
          <p:cNvPr id="6" name="Content Placeholder 5">
            <a:extLst>
              <a:ext uri="{FF2B5EF4-FFF2-40B4-BE49-F238E27FC236}">
                <a16:creationId xmlns="" xmlns:a16="http://schemas.microsoft.com/office/drawing/2014/main" id="{842BA3BB-1E94-9918-867C-6A3B4B31D321}"/>
              </a:ext>
            </a:extLst>
          </p:cNvPr>
          <p:cNvSpPr>
            <a:spLocks noGrp="1"/>
          </p:cNvSpPr>
          <p:nvPr>
            <p:ph idx="1"/>
          </p:nvPr>
        </p:nvSpPr>
        <p:spPr/>
        <p:txBody>
          <a:bodyPr/>
          <a:lstStyle/>
          <a:p>
            <a:pPr>
              <a:buNone/>
            </a:pPr>
            <a:endParaRPr lang="en-IN" sz="2400" b="1" dirty="0">
              <a:effectLst/>
              <a:latin typeface="Times New Roman" panose="02020603050405020304" pitchFamily="18" charset="0"/>
              <a:ea typeface="Times New Roman" panose="02020603050405020304" pitchFamily="18" charset="0"/>
            </a:endParaRPr>
          </a:p>
          <a:p>
            <a:pPr marL="0" indent="0">
              <a:buNone/>
            </a:pPr>
            <a:endParaRPr lang="en-IN" dirty="0"/>
          </a:p>
        </p:txBody>
      </p:sp>
      <p:pic>
        <p:nvPicPr>
          <p:cNvPr id="5122" name="Picture 2"/>
          <p:cNvPicPr>
            <a:picLocks noChangeAspect="1" noChangeArrowheads="1"/>
          </p:cNvPicPr>
          <p:nvPr/>
        </p:nvPicPr>
        <p:blipFill>
          <a:blip r:embed="rId2"/>
          <a:srcRect/>
          <a:stretch>
            <a:fillRect/>
          </a:stretch>
        </p:blipFill>
        <p:spPr bwMode="auto">
          <a:xfrm>
            <a:off x="2512712" y="1353536"/>
            <a:ext cx="7110412" cy="4700754"/>
          </a:xfrm>
          <a:prstGeom prst="rect">
            <a:avLst/>
          </a:prstGeom>
          <a:noFill/>
          <a:ln w="9525">
            <a:noFill/>
            <a:miter lim="800000"/>
            <a:headEnd/>
            <a:tailEnd/>
          </a:ln>
          <a:effectLst/>
        </p:spPr>
      </p:pic>
    </p:spTree>
    <p:extLst>
      <p:ext uri="{BB962C8B-B14F-4D97-AF65-F5344CB8AC3E}">
        <p14:creationId xmlns="" xmlns:p14="http://schemas.microsoft.com/office/powerpoint/2010/main" val="3456939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712131-2202-BD60-BE3F-50411F1E3C4A}"/>
              </a:ext>
            </a:extLst>
          </p:cNvPr>
          <p:cNvSpPr>
            <a:spLocks noGrp="1"/>
          </p:cNvSpPr>
          <p:nvPr>
            <p:ph type="title"/>
          </p:nvPr>
        </p:nvSpPr>
        <p:spPr>
          <a:xfrm>
            <a:off x="-2" y="248801"/>
            <a:ext cx="12192000" cy="714892"/>
          </a:xfrm>
        </p:spPr>
        <p:txBody>
          <a:bodyPr/>
          <a:lstStyle/>
          <a:p>
            <a:r>
              <a:rPr lang="en-IN" dirty="0"/>
              <a:t>				   Implementation</a:t>
            </a:r>
          </a:p>
        </p:txBody>
      </p:sp>
      <p:sp>
        <p:nvSpPr>
          <p:cNvPr id="3" name="Content Placeholder 2">
            <a:extLst>
              <a:ext uri="{FF2B5EF4-FFF2-40B4-BE49-F238E27FC236}">
                <a16:creationId xmlns="" xmlns:a16="http://schemas.microsoft.com/office/drawing/2014/main" id="{46C19A3A-0691-40F7-02E0-72A383380B72}"/>
              </a:ext>
            </a:extLst>
          </p:cNvPr>
          <p:cNvSpPr>
            <a:spLocks noGrp="1"/>
          </p:cNvSpPr>
          <p:nvPr>
            <p:ph idx="1"/>
          </p:nvPr>
        </p:nvSpPr>
        <p:spPr/>
        <p:txBody>
          <a:bodyPr/>
          <a:lstStyle/>
          <a:p>
            <a:pPr marL="0" indent="0">
              <a:buNone/>
            </a:pPr>
            <a:r>
              <a:rPr lang="en-IN" sz="2400" b="1" dirty="0" smtClean="0"/>
              <a:t>                   </a:t>
            </a:r>
            <a:endParaRPr lang="en-IN" sz="2400" b="1" dirty="0"/>
          </a:p>
        </p:txBody>
      </p:sp>
      <p:pic>
        <p:nvPicPr>
          <p:cNvPr id="6147" name="Picture 3"/>
          <p:cNvPicPr>
            <a:picLocks noChangeAspect="1" noChangeArrowheads="1"/>
          </p:cNvPicPr>
          <p:nvPr/>
        </p:nvPicPr>
        <p:blipFill>
          <a:blip r:embed="rId2"/>
          <a:srcRect/>
          <a:stretch>
            <a:fillRect/>
          </a:stretch>
        </p:blipFill>
        <p:spPr bwMode="auto">
          <a:xfrm>
            <a:off x="2503689" y="1174282"/>
            <a:ext cx="7224712" cy="5282598"/>
          </a:xfrm>
          <a:prstGeom prst="rect">
            <a:avLst/>
          </a:prstGeom>
          <a:noFill/>
          <a:ln w="9525">
            <a:noFill/>
            <a:miter lim="800000"/>
            <a:headEnd/>
            <a:tailEnd/>
          </a:ln>
          <a:effectLst/>
        </p:spPr>
      </p:pic>
    </p:spTree>
    <p:extLst>
      <p:ext uri="{BB962C8B-B14F-4D97-AF65-F5344CB8AC3E}">
        <p14:creationId xmlns="" xmlns:p14="http://schemas.microsoft.com/office/powerpoint/2010/main" val="3114399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6BA53A-7C07-88DC-49FD-8479DA8147B4}"/>
              </a:ext>
            </a:extLst>
          </p:cNvPr>
          <p:cNvSpPr>
            <a:spLocks noGrp="1"/>
          </p:cNvSpPr>
          <p:nvPr>
            <p:ph type="title"/>
          </p:nvPr>
        </p:nvSpPr>
        <p:spPr/>
        <p:txBody>
          <a:bodyPr/>
          <a:lstStyle/>
          <a:p>
            <a:r>
              <a:rPr lang="en-IN" dirty="0"/>
              <a:t>				    Implementation</a:t>
            </a:r>
          </a:p>
        </p:txBody>
      </p:sp>
      <p:pic>
        <p:nvPicPr>
          <p:cNvPr id="7170" name="Picture 2"/>
          <p:cNvPicPr>
            <a:picLocks noGrp="1" noChangeAspect="1" noChangeArrowheads="1"/>
          </p:cNvPicPr>
          <p:nvPr>
            <p:ph idx="1"/>
          </p:nvPr>
        </p:nvPicPr>
        <p:blipFill>
          <a:blip r:embed="rId2"/>
          <a:srcRect/>
          <a:stretch>
            <a:fillRect/>
          </a:stretch>
        </p:blipFill>
        <p:spPr bwMode="auto">
          <a:xfrm>
            <a:off x="1030166" y="1096963"/>
            <a:ext cx="10118968" cy="5395912"/>
          </a:xfrm>
          <a:prstGeom prst="rect">
            <a:avLst/>
          </a:prstGeom>
          <a:noFill/>
          <a:ln w="9525">
            <a:noFill/>
            <a:miter lim="800000"/>
            <a:headEnd/>
            <a:tailEnd/>
          </a:ln>
          <a:effectLst/>
        </p:spPr>
      </p:pic>
    </p:spTree>
    <p:extLst>
      <p:ext uri="{BB962C8B-B14F-4D97-AF65-F5344CB8AC3E}">
        <p14:creationId xmlns="" xmlns:p14="http://schemas.microsoft.com/office/powerpoint/2010/main" val="2823957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A35C3F-0393-325C-8C8E-C7F5A5C368C9}"/>
              </a:ext>
            </a:extLst>
          </p:cNvPr>
          <p:cNvSpPr>
            <a:spLocks noGrp="1"/>
          </p:cNvSpPr>
          <p:nvPr>
            <p:ph type="title"/>
          </p:nvPr>
        </p:nvSpPr>
        <p:spPr/>
        <p:txBody>
          <a:bodyPr/>
          <a:lstStyle/>
          <a:p>
            <a:pPr algn="ctr"/>
            <a:r>
              <a:rPr lang="en-US" dirty="0"/>
              <a:t>Implementation</a:t>
            </a:r>
            <a:endParaRPr lang="en-IN" dirty="0"/>
          </a:p>
        </p:txBody>
      </p:sp>
      <p:sp>
        <p:nvSpPr>
          <p:cNvPr id="7" name="Content Placeholder 6"/>
          <p:cNvSpPr>
            <a:spLocks noGrp="1"/>
          </p:cNvSpPr>
          <p:nvPr>
            <p:ph idx="1"/>
          </p:nvPr>
        </p:nvSpPr>
        <p:spPr/>
        <p:txBody>
          <a:bodyPr/>
          <a:lstStyle/>
          <a:p>
            <a:pPr>
              <a:buNone/>
            </a:pPr>
            <a:endParaRPr lang="en-US" dirty="0"/>
          </a:p>
        </p:txBody>
      </p:sp>
      <p:pic>
        <p:nvPicPr>
          <p:cNvPr id="8195" name="Picture 3"/>
          <p:cNvPicPr>
            <a:picLocks noChangeAspect="1" noChangeArrowheads="1"/>
          </p:cNvPicPr>
          <p:nvPr/>
        </p:nvPicPr>
        <p:blipFill>
          <a:blip r:embed="rId2"/>
          <a:srcRect/>
          <a:stretch>
            <a:fillRect/>
          </a:stretch>
        </p:blipFill>
        <p:spPr bwMode="auto">
          <a:xfrm>
            <a:off x="730952" y="1232034"/>
            <a:ext cx="10866438" cy="5029534"/>
          </a:xfrm>
          <a:prstGeom prst="rect">
            <a:avLst/>
          </a:prstGeom>
          <a:noFill/>
          <a:ln w="9525">
            <a:noFill/>
            <a:miter lim="800000"/>
            <a:headEnd/>
            <a:tailEnd/>
          </a:ln>
          <a:effectLst/>
        </p:spPr>
      </p:pic>
    </p:spTree>
    <p:extLst>
      <p:ext uri="{BB962C8B-B14F-4D97-AF65-F5344CB8AC3E}">
        <p14:creationId xmlns="" xmlns:p14="http://schemas.microsoft.com/office/powerpoint/2010/main" val="2718846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endParaRPr lang="en-IN" dirty="0"/>
          </a:p>
        </p:txBody>
      </p:sp>
      <p:sp>
        <p:nvSpPr>
          <p:cNvPr id="3" name="Content Placeholder 2"/>
          <p:cNvSpPr>
            <a:spLocks noGrp="1"/>
          </p:cNvSpPr>
          <p:nvPr>
            <p:ph idx="1"/>
          </p:nvPr>
        </p:nvSpPr>
        <p:spPr/>
        <p:txBody>
          <a:bodyPr>
            <a:normAutofit/>
          </a:bodyPr>
          <a:lstStyle/>
          <a:p>
            <a:pPr marL="462280" indent="-462280">
              <a:buBlip>
                <a:blip r:embed="rId2">
                  <a:extLst>
                    <a:ext uri="{96DAC541-7B7A-43D3-8B79-37D633B846F1}">
                      <asvg:svgBlip xmlns="" xmlns:asvg="http://schemas.microsoft.com/office/drawing/2016/SVG/main" r:embed="rId3"/>
                    </a:ext>
                  </a:extLst>
                </a:blip>
              </a:buBlip>
            </a:pPr>
            <a:r>
              <a:rPr lang="en-US" dirty="0"/>
              <a:t>Abstract</a:t>
            </a:r>
          </a:p>
          <a:p>
            <a:pPr marL="462280" indent="-462280">
              <a:buBlip>
                <a:blip r:embed="rId2">
                  <a:extLst>
                    <a:ext uri="{96DAC541-7B7A-43D3-8B79-37D633B846F1}">
                      <asvg:svgBlip xmlns="" xmlns:asvg="http://schemas.microsoft.com/office/drawing/2016/SVG/main" r:embed="rId3"/>
                    </a:ext>
                  </a:extLst>
                </a:blip>
              </a:buBlip>
            </a:pPr>
            <a:r>
              <a:rPr lang="en-US" dirty="0"/>
              <a:t>Introduction</a:t>
            </a:r>
          </a:p>
          <a:p>
            <a:pPr marL="462280" indent="-462280">
              <a:buBlip>
                <a:blip r:embed="rId2">
                  <a:extLst>
                    <a:ext uri="{96DAC541-7B7A-43D3-8B79-37D633B846F1}">
                      <asvg:svgBlip xmlns="" xmlns:asvg="http://schemas.microsoft.com/office/drawing/2016/SVG/main" r:embed="rId3"/>
                    </a:ext>
                  </a:extLst>
                </a:blip>
              </a:buBlip>
            </a:pPr>
            <a:r>
              <a:rPr lang="en-US" altLang="en-IN" dirty="0"/>
              <a:t>Literature Survey</a:t>
            </a:r>
          </a:p>
          <a:p>
            <a:pPr marL="462280" indent="-462280">
              <a:buBlip>
                <a:blip r:embed="rId2">
                  <a:extLst>
                    <a:ext uri="{96DAC541-7B7A-43D3-8B79-37D633B846F1}">
                      <asvg:svgBlip xmlns="" xmlns:asvg="http://schemas.microsoft.com/office/drawing/2016/SVG/main" r:embed="rId3"/>
                    </a:ext>
                  </a:extLst>
                </a:blip>
              </a:buBlip>
            </a:pPr>
            <a:r>
              <a:rPr lang="en-US" dirty="0"/>
              <a:t>Existing System</a:t>
            </a:r>
          </a:p>
          <a:p>
            <a:pPr marL="462280" indent="-462280">
              <a:buBlip>
                <a:blip r:embed="rId2">
                  <a:extLst>
                    <a:ext uri="{96DAC541-7B7A-43D3-8B79-37D633B846F1}">
                      <asvg:svgBlip xmlns="" xmlns:asvg="http://schemas.microsoft.com/office/drawing/2016/SVG/main" r:embed="rId3"/>
                    </a:ext>
                  </a:extLst>
                </a:blip>
              </a:buBlip>
            </a:pPr>
            <a:r>
              <a:rPr lang="en-US" dirty="0"/>
              <a:t>Proposed System</a:t>
            </a:r>
          </a:p>
          <a:p>
            <a:pPr marL="462280" indent="-462280">
              <a:buBlip>
                <a:blip r:embed="rId2">
                  <a:extLst>
                    <a:ext uri="{96DAC541-7B7A-43D3-8B79-37D633B846F1}">
                      <asvg:svgBlip xmlns="" xmlns:asvg="http://schemas.microsoft.com/office/drawing/2016/SVG/main" r:embed="rId3"/>
                    </a:ext>
                  </a:extLst>
                </a:blip>
              </a:buBlip>
            </a:pPr>
            <a:r>
              <a:rPr lang="en-US" dirty="0"/>
              <a:t>Planning</a:t>
            </a:r>
          </a:p>
          <a:p>
            <a:pPr marL="462280" indent="-462280">
              <a:buBlip>
                <a:blip r:embed="rId2">
                  <a:extLst>
                    <a:ext uri="{96DAC541-7B7A-43D3-8B79-37D633B846F1}">
                      <asvg:svgBlip xmlns="" xmlns:asvg="http://schemas.microsoft.com/office/drawing/2016/SVG/main" r:embed="rId3"/>
                    </a:ext>
                  </a:extLst>
                </a:blip>
              </a:buBlip>
            </a:pPr>
            <a:r>
              <a:rPr lang="en-US" dirty="0"/>
              <a:t>Design</a:t>
            </a:r>
          </a:p>
          <a:p>
            <a:pPr marL="462280" indent="-462280">
              <a:buBlip>
                <a:blip r:embed="rId2">
                  <a:extLst>
                    <a:ext uri="{96DAC541-7B7A-43D3-8B79-37D633B846F1}">
                      <asvg:svgBlip xmlns="" xmlns:asvg="http://schemas.microsoft.com/office/drawing/2016/SVG/main" r:embed="rId3"/>
                    </a:ext>
                  </a:extLst>
                </a:blip>
              </a:buBlip>
            </a:pPr>
            <a:r>
              <a:rPr lang="en-US" dirty="0"/>
              <a:t>Implementation</a:t>
            </a:r>
          </a:p>
          <a:p>
            <a:pPr marL="462280" indent="-462280">
              <a:buBlip>
                <a:blip r:embed="rId2">
                  <a:extLst>
                    <a:ext uri="{96DAC541-7B7A-43D3-8B79-37D633B846F1}">
                      <asvg:svgBlip xmlns="" xmlns:asvg="http://schemas.microsoft.com/office/drawing/2016/SVG/main" r:embed="rId3"/>
                    </a:ext>
                  </a:extLst>
                </a:blip>
              </a:buBlip>
            </a:pPr>
            <a:r>
              <a:rPr lang="en-US" dirty="0"/>
              <a:t>Research Paper</a:t>
            </a:r>
            <a:endParaRPr lang="en-IN" dirty="0"/>
          </a:p>
          <a:p>
            <a:pPr marL="462280" indent="-462280">
              <a:buBlip>
                <a:blip r:embed="rId2">
                  <a:extLst>
                    <a:ext uri="{96DAC541-7B7A-43D3-8B79-37D633B846F1}">
                      <asvg:svgBlip xmlns="" xmlns:asvg="http://schemas.microsoft.com/office/drawing/2016/SVG/main" r:embed="rId3"/>
                    </a:ext>
                  </a:extLst>
                </a:blip>
              </a:buBlip>
            </a:pPr>
            <a:r>
              <a:rPr lang="en-IN" dirty="0"/>
              <a:t>References</a:t>
            </a:r>
            <a:endParaRPr lang="en-US" dirty="0"/>
          </a:p>
          <a:p>
            <a:pPr marL="0" indent="0">
              <a:buNone/>
            </a:pP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A35C3F-0393-325C-8C8E-C7F5A5C368C9}"/>
              </a:ext>
            </a:extLst>
          </p:cNvPr>
          <p:cNvSpPr>
            <a:spLocks noGrp="1"/>
          </p:cNvSpPr>
          <p:nvPr>
            <p:ph type="title"/>
          </p:nvPr>
        </p:nvSpPr>
        <p:spPr/>
        <p:txBody>
          <a:bodyPr/>
          <a:lstStyle/>
          <a:p>
            <a:pPr algn="ctr"/>
            <a:r>
              <a:rPr lang="en-US" dirty="0"/>
              <a:t>Implementation</a:t>
            </a:r>
            <a:endParaRPr lang="en-IN" dirty="0"/>
          </a:p>
        </p:txBody>
      </p:sp>
      <p:pic>
        <p:nvPicPr>
          <p:cNvPr id="10242" name="Picture 2"/>
          <p:cNvPicPr>
            <a:picLocks noGrp="1" noChangeAspect="1" noChangeArrowheads="1"/>
          </p:cNvPicPr>
          <p:nvPr>
            <p:ph idx="1"/>
          </p:nvPr>
        </p:nvPicPr>
        <p:blipFill>
          <a:blip r:embed="rId2"/>
          <a:srcRect/>
          <a:stretch>
            <a:fillRect/>
          </a:stretch>
        </p:blipFill>
        <p:spPr bwMode="auto">
          <a:xfrm>
            <a:off x="1570165" y="1096963"/>
            <a:ext cx="9038970" cy="5395912"/>
          </a:xfrm>
          <a:prstGeom prst="rect">
            <a:avLst/>
          </a:prstGeom>
          <a:noFill/>
          <a:ln w="9525">
            <a:noFill/>
            <a:miter lim="800000"/>
            <a:headEnd/>
            <a:tailEnd/>
          </a:ln>
          <a:effectLst/>
        </p:spPr>
      </p:pic>
    </p:spTree>
    <p:extLst>
      <p:ext uri="{BB962C8B-B14F-4D97-AF65-F5344CB8AC3E}">
        <p14:creationId xmlns="" xmlns:p14="http://schemas.microsoft.com/office/powerpoint/2010/main" val="2718846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A35C3F-0393-325C-8C8E-C7F5A5C368C9}"/>
              </a:ext>
            </a:extLst>
          </p:cNvPr>
          <p:cNvSpPr>
            <a:spLocks noGrp="1"/>
          </p:cNvSpPr>
          <p:nvPr>
            <p:ph type="title"/>
          </p:nvPr>
        </p:nvSpPr>
        <p:spPr/>
        <p:txBody>
          <a:bodyPr/>
          <a:lstStyle/>
          <a:p>
            <a:pPr algn="ctr"/>
            <a:r>
              <a:rPr lang="en-US" dirty="0"/>
              <a:t>Implementation</a:t>
            </a:r>
            <a:endParaRPr lang="en-IN" dirty="0"/>
          </a:p>
        </p:txBody>
      </p:sp>
      <p:sp>
        <p:nvSpPr>
          <p:cNvPr id="4" name="Content Placeholder 3"/>
          <p:cNvSpPr>
            <a:spLocks noGrp="1"/>
          </p:cNvSpPr>
          <p:nvPr>
            <p:ph idx="1"/>
          </p:nvPr>
        </p:nvSpPr>
        <p:spPr/>
        <p:txBody>
          <a:bodyPr/>
          <a:lstStyle/>
          <a:p>
            <a:pPr>
              <a:buNone/>
            </a:pPr>
            <a:endParaRPr lang="en-IN" dirty="0" smtClean="0"/>
          </a:p>
        </p:txBody>
      </p:sp>
      <p:pic>
        <p:nvPicPr>
          <p:cNvPr id="11266" name="Picture 2"/>
          <p:cNvPicPr>
            <a:picLocks noChangeAspect="1" noChangeArrowheads="1"/>
          </p:cNvPicPr>
          <p:nvPr/>
        </p:nvPicPr>
        <p:blipFill>
          <a:blip r:embed="rId2"/>
          <a:srcRect/>
          <a:stretch>
            <a:fillRect/>
          </a:stretch>
        </p:blipFill>
        <p:spPr bwMode="auto">
          <a:xfrm>
            <a:off x="1494155" y="1434164"/>
            <a:ext cx="9571038" cy="4831882"/>
          </a:xfrm>
          <a:prstGeom prst="rect">
            <a:avLst/>
          </a:prstGeom>
          <a:noFill/>
          <a:ln w="9525">
            <a:noFill/>
            <a:miter lim="800000"/>
            <a:headEnd/>
            <a:tailEnd/>
          </a:ln>
          <a:effectLst/>
        </p:spPr>
      </p:pic>
    </p:spTree>
    <p:extLst>
      <p:ext uri="{BB962C8B-B14F-4D97-AF65-F5344CB8AC3E}">
        <p14:creationId xmlns="" xmlns:p14="http://schemas.microsoft.com/office/powerpoint/2010/main" val="2718846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336DB4-720E-5259-FEA9-032A97EED0EE}"/>
              </a:ext>
            </a:extLst>
          </p:cNvPr>
          <p:cNvSpPr>
            <a:spLocks noGrp="1"/>
          </p:cNvSpPr>
          <p:nvPr>
            <p:ph type="title"/>
          </p:nvPr>
        </p:nvSpPr>
        <p:spPr/>
        <p:txBody>
          <a:bodyPr/>
          <a:lstStyle/>
          <a:p>
            <a:pPr algn="ctr"/>
            <a:r>
              <a:rPr lang="en-IN" dirty="0" smtClean="0"/>
              <a:t>Results</a:t>
            </a:r>
            <a:endParaRPr lang="en-IN" dirty="0"/>
          </a:p>
        </p:txBody>
      </p:sp>
      <p:pic>
        <p:nvPicPr>
          <p:cNvPr id="7" name="Picture 2">
            <a:extLst>
              <a:ext uri="{FF2B5EF4-FFF2-40B4-BE49-F238E27FC236}">
                <a16:creationId xmlns="" xmlns:a16="http://schemas.microsoft.com/office/drawing/2014/main" id="{2D58683C-2BDB-1BF7-AE13-51FB81BD8BAB}"/>
              </a:ext>
            </a:extLst>
          </p:cNvPr>
          <p:cNvPicPr>
            <a:picLocks noGrp="1" noChangeAspect="1" noChangeArrowheads="1"/>
          </p:cNvPicPr>
          <p:nvPr>
            <p:ph idx="1"/>
          </p:nvPr>
        </p:nvPicPr>
        <p:blipFill>
          <a:blip r:embed="rId2"/>
          <a:srcRect/>
          <a:stretch>
            <a:fillRect/>
          </a:stretch>
        </p:blipFill>
        <p:spPr bwMode="auto">
          <a:xfrm>
            <a:off x="382554" y="1510080"/>
            <a:ext cx="10991462" cy="5061847"/>
          </a:xfrm>
          <a:prstGeom prst="rect">
            <a:avLst/>
          </a:prstGeom>
          <a:noFill/>
          <a:ln w="9525">
            <a:noFill/>
            <a:miter lim="800000"/>
            <a:headEnd/>
            <a:tailEnd/>
          </a:ln>
          <a:effectLst/>
        </p:spPr>
      </p:pic>
      <p:sp>
        <p:nvSpPr>
          <p:cNvPr id="17" name="TextBox 16">
            <a:extLst>
              <a:ext uri="{FF2B5EF4-FFF2-40B4-BE49-F238E27FC236}">
                <a16:creationId xmlns="" xmlns:a16="http://schemas.microsoft.com/office/drawing/2014/main" id="{DB03C874-3DE6-C21B-CE3A-7BA34A25621E}"/>
              </a:ext>
            </a:extLst>
          </p:cNvPr>
          <p:cNvSpPr txBox="1"/>
          <p:nvPr/>
        </p:nvSpPr>
        <p:spPr>
          <a:xfrm>
            <a:off x="133179" y="1048415"/>
            <a:ext cx="6182750" cy="523220"/>
          </a:xfrm>
          <a:prstGeom prst="rect">
            <a:avLst/>
          </a:prstGeom>
          <a:noFill/>
        </p:spPr>
        <p:txBody>
          <a:bodyPr wrap="square">
            <a:spAutoFit/>
          </a:bodyPr>
          <a:lstStyle/>
          <a:p>
            <a:pPr marL="0" indent="0">
              <a:buNone/>
            </a:pPr>
            <a:r>
              <a:rPr lang="en-IN" sz="2800" b="1" dirty="0" smtClean="0">
                <a:latin typeface="Times New Roman" panose="02020603050405020304" pitchFamily="18" charset="0"/>
                <a:cs typeface="Times New Roman" panose="02020603050405020304" pitchFamily="18" charset="0"/>
              </a:rPr>
              <a:t>Outputs</a:t>
            </a:r>
            <a:r>
              <a:rPr lang="en-IN" sz="2400" b="1" dirty="0" smtClean="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548309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D7E36B-1E8E-9310-344B-3EF47C74F9B0}"/>
              </a:ext>
            </a:extLst>
          </p:cNvPr>
          <p:cNvSpPr>
            <a:spLocks noGrp="1"/>
          </p:cNvSpPr>
          <p:nvPr>
            <p:ph type="title"/>
          </p:nvPr>
        </p:nvSpPr>
        <p:spPr/>
        <p:txBody>
          <a:bodyPr/>
          <a:lstStyle/>
          <a:p>
            <a:pPr algn="ctr"/>
            <a:r>
              <a:rPr lang="en-IN" dirty="0" smtClean="0"/>
              <a:t>Results</a:t>
            </a:r>
            <a:endParaRPr lang="en-IN" dirty="0"/>
          </a:p>
        </p:txBody>
      </p:sp>
      <p:sp>
        <p:nvSpPr>
          <p:cNvPr id="4" name="Content Placeholder 3">
            <a:extLst>
              <a:ext uri="{FF2B5EF4-FFF2-40B4-BE49-F238E27FC236}">
                <a16:creationId xmlns="" xmlns:a16="http://schemas.microsoft.com/office/drawing/2014/main" id="{5A11F141-6908-A997-CDBE-E32588B46C1C}"/>
              </a:ext>
            </a:extLst>
          </p:cNvPr>
          <p:cNvSpPr>
            <a:spLocks noGrp="1"/>
          </p:cNvSpPr>
          <p:nvPr>
            <p:ph idx="1"/>
          </p:nvPr>
        </p:nvSpPr>
        <p:spPr>
          <a:xfrm>
            <a:off x="5490" y="947651"/>
            <a:ext cx="11779135" cy="5394960"/>
          </a:xfrm>
        </p:spPr>
        <p:txBody>
          <a:bodyPr/>
          <a:lstStyle/>
          <a:p>
            <a:pPr marL="0" indent="0">
              <a:buNone/>
            </a:pPr>
            <a:r>
              <a:rPr lang="en-IN" b="1" dirty="0"/>
              <a:t>Login page</a:t>
            </a:r>
            <a:r>
              <a:rPr lang="en-IN" dirty="0"/>
              <a:t>:</a:t>
            </a:r>
          </a:p>
        </p:txBody>
      </p:sp>
      <p:pic>
        <p:nvPicPr>
          <p:cNvPr id="5" name="Picture 2">
            <a:extLst>
              <a:ext uri="{FF2B5EF4-FFF2-40B4-BE49-F238E27FC236}">
                <a16:creationId xmlns="" xmlns:a16="http://schemas.microsoft.com/office/drawing/2014/main" id="{906FC17F-E24B-ADE5-AF4D-FE4370EFF6A1}"/>
              </a:ext>
            </a:extLst>
          </p:cNvPr>
          <p:cNvPicPr>
            <a:picLocks noChangeAspect="1" noChangeArrowheads="1"/>
          </p:cNvPicPr>
          <p:nvPr/>
        </p:nvPicPr>
        <p:blipFill>
          <a:blip r:embed="rId2"/>
          <a:srcRect/>
          <a:stretch>
            <a:fillRect/>
          </a:stretch>
        </p:blipFill>
        <p:spPr bwMode="auto">
          <a:xfrm>
            <a:off x="276141" y="1539551"/>
            <a:ext cx="11237835" cy="4952688"/>
          </a:xfrm>
          <a:prstGeom prst="rect">
            <a:avLst/>
          </a:prstGeom>
          <a:noFill/>
          <a:ln w="9525">
            <a:noFill/>
            <a:miter lim="800000"/>
            <a:headEnd/>
            <a:tailEnd/>
          </a:ln>
          <a:effectLst/>
        </p:spPr>
      </p:pic>
    </p:spTree>
    <p:extLst>
      <p:ext uri="{BB962C8B-B14F-4D97-AF65-F5344CB8AC3E}">
        <p14:creationId xmlns="" xmlns:p14="http://schemas.microsoft.com/office/powerpoint/2010/main" val="3154450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3BF0CF-EA27-1F1A-2FB8-6D05DD595404}"/>
              </a:ext>
            </a:extLst>
          </p:cNvPr>
          <p:cNvSpPr>
            <a:spLocks noGrp="1"/>
          </p:cNvSpPr>
          <p:nvPr>
            <p:ph type="title"/>
          </p:nvPr>
        </p:nvSpPr>
        <p:spPr/>
        <p:txBody>
          <a:bodyPr/>
          <a:lstStyle/>
          <a:p>
            <a:pPr algn="ctr"/>
            <a:r>
              <a:rPr lang="en-IN" dirty="0" smtClean="0"/>
              <a:t>Results</a:t>
            </a:r>
            <a:endParaRPr lang="en-IN" dirty="0"/>
          </a:p>
        </p:txBody>
      </p:sp>
      <p:sp>
        <p:nvSpPr>
          <p:cNvPr id="4" name="Content Placeholder 3">
            <a:extLst>
              <a:ext uri="{FF2B5EF4-FFF2-40B4-BE49-F238E27FC236}">
                <a16:creationId xmlns="" xmlns:a16="http://schemas.microsoft.com/office/drawing/2014/main" id="{0CF7B620-B6F4-5BDA-DE0D-7C6087A28DD8}"/>
              </a:ext>
            </a:extLst>
          </p:cNvPr>
          <p:cNvSpPr>
            <a:spLocks noGrp="1"/>
          </p:cNvSpPr>
          <p:nvPr>
            <p:ph idx="1"/>
          </p:nvPr>
        </p:nvSpPr>
        <p:spPr/>
        <p:txBody>
          <a:bodyPr/>
          <a:lstStyle/>
          <a:p>
            <a:pPr marL="0" indent="0">
              <a:buNone/>
            </a:pPr>
            <a:r>
              <a:rPr lang="en-IN" b="1" dirty="0"/>
              <a:t>Registration Page</a:t>
            </a:r>
            <a:r>
              <a:rPr lang="en-IN" dirty="0"/>
              <a:t>:</a:t>
            </a:r>
          </a:p>
        </p:txBody>
      </p:sp>
      <p:pic>
        <p:nvPicPr>
          <p:cNvPr id="5" name="Picture 2">
            <a:extLst>
              <a:ext uri="{FF2B5EF4-FFF2-40B4-BE49-F238E27FC236}">
                <a16:creationId xmlns="" xmlns:a16="http://schemas.microsoft.com/office/drawing/2014/main" id="{FBA9349F-6673-FD2F-0567-8E5CBE94498E}"/>
              </a:ext>
            </a:extLst>
          </p:cNvPr>
          <p:cNvPicPr>
            <a:picLocks noChangeAspect="1" noChangeArrowheads="1"/>
          </p:cNvPicPr>
          <p:nvPr/>
        </p:nvPicPr>
        <p:blipFill>
          <a:blip r:embed="rId2"/>
          <a:srcRect/>
          <a:stretch>
            <a:fillRect/>
          </a:stretch>
        </p:blipFill>
        <p:spPr bwMode="auto">
          <a:xfrm>
            <a:off x="326571" y="1539551"/>
            <a:ext cx="11095395" cy="4952688"/>
          </a:xfrm>
          <a:prstGeom prst="rect">
            <a:avLst/>
          </a:prstGeom>
          <a:noFill/>
          <a:ln w="9525">
            <a:noFill/>
            <a:miter lim="800000"/>
            <a:headEnd/>
            <a:tailEnd/>
          </a:ln>
          <a:effectLst/>
        </p:spPr>
      </p:pic>
    </p:spTree>
    <p:extLst>
      <p:ext uri="{BB962C8B-B14F-4D97-AF65-F5344CB8AC3E}">
        <p14:creationId xmlns="" xmlns:p14="http://schemas.microsoft.com/office/powerpoint/2010/main" val="1565313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DBED4D-36A7-5080-FD63-727501259391}"/>
              </a:ext>
            </a:extLst>
          </p:cNvPr>
          <p:cNvSpPr>
            <a:spLocks noGrp="1"/>
          </p:cNvSpPr>
          <p:nvPr>
            <p:ph type="title"/>
          </p:nvPr>
        </p:nvSpPr>
        <p:spPr/>
        <p:txBody>
          <a:bodyPr/>
          <a:lstStyle/>
          <a:p>
            <a:r>
              <a:rPr lang="en-IN" dirty="0"/>
              <a:t>				</a:t>
            </a:r>
            <a:r>
              <a:rPr lang="en-IN" dirty="0" smtClean="0"/>
              <a:t> </a:t>
            </a:r>
            <a:r>
              <a:rPr lang="en-IN" dirty="0" smtClean="0"/>
              <a:t>	Results</a:t>
            </a:r>
            <a:endParaRPr lang="en-IN" dirty="0"/>
          </a:p>
        </p:txBody>
      </p:sp>
      <p:pic>
        <p:nvPicPr>
          <p:cNvPr id="4" name="image46.jpeg">
            <a:extLst>
              <a:ext uri="{FF2B5EF4-FFF2-40B4-BE49-F238E27FC236}">
                <a16:creationId xmlns="" xmlns:a16="http://schemas.microsoft.com/office/drawing/2014/main" id="{FDBECBB7-28B0-FFFE-642A-DA2E8EF4FB5F}"/>
              </a:ext>
            </a:extLst>
          </p:cNvPr>
          <p:cNvPicPr>
            <a:picLocks noGrp="1" noChangeAspect="1"/>
          </p:cNvPicPr>
          <p:nvPr>
            <p:ph idx="1"/>
          </p:nvPr>
        </p:nvPicPr>
        <p:blipFill>
          <a:blip r:embed="rId2"/>
          <a:stretch>
            <a:fillRect/>
          </a:stretch>
        </p:blipFill>
        <p:spPr>
          <a:xfrm>
            <a:off x="504571" y="1132210"/>
            <a:ext cx="10598138" cy="5156621"/>
          </a:xfrm>
          <a:prstGeom prst="rect">
            <a:avLst/>
          </a:prstGeom>
        </p:spPr>
      </p:pic>
    </p:spTree>
    <p:extLst>
      <p:ext uri="{BB962C8B-B14F-4D97-AF65-F5344CB8AC3E}">
        <p14:creationId xmlns="" xmlns:p14="http://schemas.microsoft.com/office/powerpoint/2010/main" val="3227957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61668A-D89F-7981-0BA8-7FC3BF266368}"/>
              </a:ext>
            </a:extLst>
          </p:cNvPr>
          <p:cNvSpPr>
            <a:spLocks noGrp="1"/>
          </p:cNvSpPr>
          <p:nvPr>
            <p:ph type="title"/>
          </p:nvPr>
        </p:nvSpPr>
        <p:spPr/>
        <p:txBody>
          <a:bodyPr/>
          <a:lstStyle/>
          <a:p>
            <a:pPr algn="ctr"/>
            <a:r>
              <a:rPr lang="en-IN" dirty="0" smtClean="0"/>
              <a:t>Results</a:t>
            </a:r>
            <a:endParaRPr lang="en-IN" dirty="0"/>
          </a:p>
        </p:txBody>
      </p:sp>
      <p:sp>
        <p:nvSpPr>
          <p:cNvPr id="7" name="Content Placeholder 6">
            <a:extLst>
              <a:ext uri="{FF2B5EF4-FFF2-40B4-BE49-F238E27FC236}">
                <a16:creationId xmlns="" xmlns:a16="http://schemas.microsoft.com/office/drawing/2014/main" id="{B498C467-C465-2F04-CA70-4CB869ED874C}"/>
              </a:ext>
            </a:extLst>
          </p:cNvPr>
          <p:cNvSpPr>
            <a:spLocks noGrp="1"/>
          </p:cNvSpPr>
          <p:nvPr>
            <p:ph idx="1"/>
          </p:nvPr>
        </p:nvSpPr>
        <p:spPr/>
        <p:txBody>
          <a:bodyPr/>
          <a:lstStyle/>
          <a:p>
            <a:pPr marL="0" indent="0">
              <a:buNone/>
            </a:pPr>
            <a:r>
              <a:rPr lang="en-IN" b="1" dirty="0"/>
              <a:t>Model selection</a:t>
            </a:r>
            <a:r>
              <a:rPr lang="en-IN" dirty="0"/>
              <a:t>:</a:t>
            </a:r>
          </a:p>
        </p:txBody>
      </p:sp>
      <p:pic>
        <p:nvPicPr>
          <p:cNvPr id="8" name="Picture 2">
            <a:extLst>
              <a:ext uri="{FF2B5EF4-FFF2-40B4-BE49-F238E27FC236}">
                <a16:creationId xmlns="" xmlns:a16="http://schemas.microsoft.com/office/drawing/2014/main" id="{2BEBFC34-6C56-9AA0-4B16-2242C684E5D8}"/>
              </a:ext>
            </a:extLst>
          </p:cNvPr>
          <p:cNvPicPr>
            <a:picLocks noChangeAspect="1" noChangeArrowheads="1"/>
          </p:cNvPicPr>
          <p:nvPr/>
        </p:nvPicPr>
        <p:blipFill>
          <a:blip r:embed="rId2"/>
          <a:srcRect/>
          <a:stretch>
            <a:fillRect/>
          </a:stretch>
        </p:blipFill>
        <p:spPr bwMode="auto">
          <a:xfrm>
            <a:off x="130630" y="1476727"/>
            <a:ext cx="11436024" cy="5015512"/>
          </a:xfrm>
          <a:prstGeom prst="rect">
            <a:avLst/>
          </a:prstGeom>
          <a:noFill/>
          <a:ln w="9525">
            <a:noFill/>
            <a:miter lim="800000"/>
            <a:headEnd/>
            <a:tailEnd/>
          </a:ln>
          <a:effectLst/>
        </p:spPr>
      </p:pic>
    </p:spTree>
    <p:extLst>
      <p:ext uri="{BB962C8B-B14F-4D97-AF65-F5344CB8AC3E}">
        <p14:creationId xmlns="" xmlns:p14="http://schemas.microsoft.com/office/powerpoint/2010/main" val="860272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22F7C2-5A7C-D331-590E-6B9BBD074A4E}"/>
              </a:ext>
            </a:extLst>
          </p:cNvPr>
          <p:cNvSpPr>
            <a:spLocks noGrp="1"/>
          </p:cNvSpPr>
          <p:nvPr>
            <p:ph type="title"/>
          </p:nvPr>
        </p:nvSpPr>
        <p:spPr/>
        <p:txBody>
          <a:bodyPr/>
          <a:lstStyle/>
          <a:p>
            <a:pPr algn="ctr"/>
            <a:r>
              <a:rPr lang="en-IN" dirty="0"/>
              <a:t>Implementation</a:t>
            </a:r>
          </a:p>
        </p:txBody>
      </p:sp>
      <p:sp>
        <p:nvSpPr>
          <p:cNvPr id="10" name="Content Placeholder 9">
            <a:extLst>
              <a:ext uri="{FF2B5EF4-FFF2-40B4-BE49-F238E27FC236}">
                <a16:creationId xmlns="" xmlns:a16="http://schemas.microsoft.com/office/drawing/2014/main" id="{3926EDAD-CD67-0052-493A-020CE44C13AF}"/>
              </a:ext>
            </a:extLst>
          </p:cNvPr>
          <p:cNvSpPr>
            <a:spLocks noGrp="1"/>
          </p:cNvSpPr>
          <p:nvPr>
            <p:ph idx="1"/>
          </p:nvPr>
        </p:nvSpPr>
        <p:spPr/>
        <p:txBody>
          <a:bodyPr/>
          <a:lstStyle/>
          <a:p>
            <a:r>
              <a:rPr lang="en-IN" dirty="0"/>
              <a:t>Output Result1:</a:t>
            </a:r>
          </a:p>
        </p:txBody>
      </p:sp>
      <p:pic>
        <p:nvPicPr>
          <p:cNvPr id="11" name="Picture 2">
            <a:extLst>
              <a:ext uri="{FF2B5EF4-FFF2-40B4-BE49-F238E27FC236}">
                <a16:creationId xmlns="" xmlns:a16="http://schemas.microsoft.com/office/drawing/2014/main" id="{4B7FEF4B-E8F1-4D74-E48C-4BCF71F472FF}"/>
              </a:ext>
            </a:extLst>
          </p:cNvPr>
          <p:cNvPicPr>
            <a:picLocks noChangeAspect="1" noChangeArrowheads="1"/>
          </p:cNvPicPr>
          <p:nvPr/>
        </p:nvPicPr>
        <p:blipFill>
          <a:blip r:embed="rId2"/>
          <a:srcRect/>
          <a:stretch>
            <a:fillRect/>
          </a:stretch>
        </p:blipFill>
        <p:spPr bwMode="auto">
          <a:xfrm>
            <a:off x="721360" y="1531375"/>
            <a:ext cx="10783286" cy="4960863"/>
          </a:xfrm>
          <a:prstGeom prst="rect">
            <a:avLst/>
          </a:prstGeom>
          <a:noFill/>
          <a:ln w="9525">
            <a:noFill/>
            <a:miter lim="800000"/>
            <a:headEnd/>
            <a:tailEnd/>
          </a:ln>
          <a:effectLst/>
        </p:spPr>
      </p:pic>
    </p:spTree>
    <p:extLst>
      <p:ext uri="{BB962C8B-B14F-4D97-AF65-F5344CB8AC3E}">
        <p14:creationId xmlns="" xmlns:p14="http://schemas.microsoft.com/office/powerpoint/2010/main" val="4164483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A88A10-AB82-7054-A7A0-5C91BA61D250}"/>
              </a:ext>
            </a:extLst>
          </p:cNvPr>
          <p:cNvSpPr>
            <a:spLocks noGrp="1"/>
          </p:cNvSpPr>
          <p:nvPr>
            <p:ph type="title"/>
          </p:nvPr>
        </p:nvSpPr>
        <p:spPr/>
        <p:txBody>
          <a:bodyPr/>
          <a:lstStyle/>
          <a:p>
            <a:pPr algn="ctr"/>
            <a:r>
              <a:rPr lang="en-IN" dirty="0" smtClean="0"/>
              <a:t>Results</a:t>
            </a:r>
            <a:endParaRPr lang="en-IN" dirty="0"/>
          </a:p>
        </p:txBody>
      </p:sp>
      <p:sp>
        <p:nvSpPr>
          <p:cNvPr id="4" name="Content Placeholder 3">
            <a:extLst>
              <a:ext uri="{FF2B5EF4-FFF2-40B4-BE49-F238E27FC236}">
                <a16:creationId xmlns="" xmlns:a16="http://schemas.microsoft.com/office/drawing/2014/main" id="{35958860-F569-18AB-31F2-C5734C9B456B}"/>
              </a:ext>
            </a:extLst>
          </p:cNvPr>
          <p:cNvSpPr>
            <a:spLocks noGrp="1"/>
          </p:cNvSpPr>
          <p:nvPr>
            <p:ph idx="1"/>
          </p:nvPr>
        </p:nvSpPr>
        <p:spPr/>
        <p:txBody>
          <a:bodyPr/>
          <a:lstStyle/>
          <a:p>
            <a:r>
              <a:rPr lang="en-IN" b="1" dirty="0"/>
              <a:t>Output Result2</a:t>
            </a:r>
            <a:r>
              <a:rPr lang="en-IN" dirty="0"/>
              <a:t>:</a:t>
            </a:r>
          </a:p>
        </p:txBody>
      </p:sp>
      <p:pic>
        <p:nvPicPr>
          <p:cNvPr id="6" name="image58.jpeg">
            <a:extLst>
              <a:ext uri="{FF2B5EF4-FFF2-40B4-BE49-F238E27FC236}">
                <a16:creationId xmlns="" xmlns:a16="http://schemas.microsoft.com/office/drawing/2014/main" id="{5638A2C7-ABE0-2FC8-398C-BAE4775B99E3}"/>
              </a:ext>
            </a:extLst>
          </p:cNvPr>
          <p:cNvPicPr>
            <a:picLocks noChangeAspect="1"/>
          </p:cNvPicPr>
          <p:nvPr/>
        </p:nvPicPr>
        <p:blipFill>
          <a:blip r:embed="rId2"/>
          <a:stretch>
            <a:fillRect/>
          </a:stretch>
        </p:blipFill>
        <p:spPr>
          <a:xfrm>
            <a:off x="2442148" y="1539551"/>
            <a:ext cx="7152194" cy="4674637"/>
          </a:xfrm>
          <a:prstGeom prst="rect">
            <a:avLst/>
          </a:prstGeom>
        </p:spPr>
      </p:pic>
    </p:spTree>
    <p:extLst>
      <p:ext uri="{BB962C8B-B14F-4D97-AF65-F5344CB8AC3E}">
        <p14:creationId xmlns="" xmlns:p14="http://schemas.microsoft.com/office/powerpoint/2010/main" val="3521343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6CE102-D15B-890D-354C-04B3610F174C}"/>
              </a:ext>
            </a:extLst>
          </p:cNvPr>
          <p:cNvSpPr>
            <a:spLocks noGrp="1"/>
          </p:cNvSpPr>
          <p:nvPr>
            <p:ph type="title"/>
          </p:nvPr>
        </p:nvSpPr>
        <p:spPr/>
        <p:txBody>
          <a:bodyPr/>
          <a:lstStyle/>
          <a:p>
            <a:pPr algn="ctr"/>
            <a:r>
              <a:rPr lang="en-IN" dirty="0"/>
              <a:t>Research Paper</a:t>
            </a:r>
          </a:p>
        </p:txBody>
      </p:sp>
      <p:sp>
        <p:nvSpPr>
          <p:cNvPr id="3" name="Content Placeholder 2">
            <a:extLst>
              <a:ext uri="{FF2B5EF4-FFF2-40B4-BE49-F238E27FC236}">
                <a16:creationId xmlns="" xmlns:a16="http://schemas.microsoft.com/office/drawing/2014/main" id="{26F9D679-C70F-FC0A-0AB0-D62BCA353974}"/>
              </a:ext>
            </a:extLst>
          </p:cNvPr>
          <p:cNvSpPr>
            <a:spLocks noGrp="1"/>
          </p:cNvSpPr>
          <p:nvPr>
            <p:ph idx="1"/>
          </p:nvPr>
        </p:nvSpPr>
        <p:spPr/>
        <p:txBody>
          <a:bodyPr/>
          <a:lstStyle/>
          <a:p>
            <a:pPr marL="0" indent="0"/>
            <a:r>
              <a:rPr lang="en-IN" dirty="0">
                <a:hlinkClick r:id="rId2" action="ppaction://hlinkfile"/>
              </a:rPr>
              <a:t>Research Paper</a:t>
            </a:r>
            <a:endParaRPr lang="en-IN" dirty="0"/>
          </a:p>
        </p:txBody>
      </p:sp>
    </p:spTree>
    <p:extLst>
      <p:ext uri="{BB962C8B-B14F-4D97-AF65-F5344CB8AC3E}">
        <p14:creationId xmlns="" xmlns:p14="http://schemas.microsoft.com/office/powerpoint/2010/main" val="20725259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1FA1A1-B61A-C2BE-13CC-DCBF15E7ED9F}"/>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 xmlns:a16="http://schemas.microsoft.com/office/drawing/2014/main" id="{D392ECDA-A153-65FD-13C9-AFD9436AB93F}"/>
              </a:ext>
            </a:extLst>
          </p:cNvPr>
          <p:cNvSpPr>
            <a:spLocks noGrp="1"/>
          </p:cNvSpPr>
          <p:nvPr>
            <p:ph idx="1"/>
          </p:nvPr>
        </p:nvSpPr>
        <p:spPr/>
        <p:txBody>
          <a:bodyPr>
            <a:normAutofit lnSpcReduction="10000"/>
          </a:bodyPr>
          <a:lstStyle/>
          <a:p>
            <a:pPr marL="0" indent="0">
              <a:buNone/>
            </a:pPr>
            <a:r>
              <a:rPr lang="en-IN" sz="2400" dirty="0"/>
              <a:t>	</a:t>
            </a:r>
            <a:r>
              <a:rPr lang="en-IN" dirty="0">
                <a:latin typeface="Times New Roman" pitchFamily="18" charset="0"/>
                <a:cs typeface="Times New Roman" pitchFamily="18" charset="0"/>
              </a:rPr>
              <a:t>Low Birth weight  acts as an indicator of sickness in newborn babies. LBW is closely associated with infant mortality as well as various health outcomes later in life. Machine learning techniques are used to gain useful information from health indicators of pregnant women for early detection of potential low birth weight cases.</a:t>
            </a:r>
            <a:r>
              <a:rPr lang="en-US" dirty="0"/>
              <a:t> </a:t>
            </a:r>
            <a:r>
              <a:rPr lang="en-US" dirty="0">
                <a:latin typeface="Times New Roman" pitchFamily="18" charset="0"/>
                <a:cs typeface="Times New Roman" pitchFamily="18" charset="0"/>
              </a:rPr>
              <a:t>Low birth weight  in infants leads to a range of health and developmental problems like respiratory distress syndrome and difficulties in temperature regulation</a:t>
            </a:r>
            <a:r>
              <a:rPr lang="en-US" dirty="0"/>
              <a:t>. </a:t>
            </a:r>
          </a:p>
          <a:p>
            <a:pPr marL="0" indent="0">
              <a:buNone/>
            </a:pPr>
            <a:r>
              <a:rPr lang="en-US" dirty="0">
                <a:latin typeface="Times New Roman" pitchFamily="18" charset="0"/>
                <a:cs typeface="Times New Roman" pitchFamily="18" charset="0"/>
              </a:rPr>
              <a:t>	Ensemble Learning techniques like Stacking are used for better performance. Maternal factors such as age, ethnicity, education, and medical history are included, along with prenatal factors such as the number of prenatal care visits, gestational age, maternal weight gain, and no of preterm etc.  are used as attributes in dataset</a:t>
            </a:r>
            <a:endParaRPr lang="en-US" dirty="0"/>
          </a:p>
          <a:p>
            <a:pPr marL="0" indent="0">
              <a:buNone/>
            </a:pPr>
            <a:r>
              <a:rPr lang="en-US" b="1" dirty="0">
                <a:effectLst/>
                <a:latin typeface="Times New Roman" panose="02020603050405020304" pitchFamily="18" charset="0"/>
                <a:ea typeface="Calibri" panose="020F0502020204030204" pitchFamily="34" charset="0"/>
                <a:cs typeface="Gautami" panose="020B0502040204020203" pitchFamily="34" charset="0"/>
              </a:rPr>
              <a:t>Keywords</a:t>
            </a:r>
            <a:r>
              <a:rPr lang="en-US" dirty="0">
                <a:effectLst/>
                <a:latin typeface="Times New Roman" panose="02020603050405020304" pitchFamily="18" charset="0"/>
                <a:ea typeface="Calibri" panose="020F0502020204030204" pitchFamily="34" charset="0"/>
                <a:cs typeface="Gautami" panose="020B0502040204020203" pitchFamily="34" charset="0"/>
              </a:rPr>
              <a:t>:  </a:t>
            </a:r>
            <a:r>
              <a:rPr lang="en-US" dirty="0">
                <a:effectLst/>
                <a:latin typeface="Times New Roman" panose="02020603050405020304" pitchFamily="18" charset="0"/>
                <a:ea typeface="Times New Roman" panose="02020603050405020304" pitchFamily="18" charset="0"/>
              </a:rPr>
              <a:t>Low</a:t>
            </a:r>
            <a:r>
              <a:rPr lang="en-US" spc="-7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Birth</a:t>
            </a:r>
            <a:r>
              <a:rPr lang="en-US" spc="-7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weight</a:t>
            </a:r>
            <a:r>
              <a:rPr lang="en-US" spc="-7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(LBW),</a:t>
            </a:r>
            <a:r>
              <a:rPr lang="en-US" spc="-75" dirty="0">
                <a:effectLst/>
                <a:latin typeface="Times New Roman" panose="02020603050405020304" pitchFamily="18" charset="0"/>
                <a:ea typeface="Times New Roman" panose="02020603050405020304" pitchFamily="18" charset="0"/>
              </a:rPr>
              <a:t> Ensemble Learning ,Infants birth ,Decision tree</a:t>
            </a:r>
            <a:r>
              <a:rPr lang="en-US" dirty="0"/>
              <a:t>.</a:t>
            </a:r>
            <a:endParaRPr lang="en-IN" dirty="0"/>
          </a:p>
          <a:p>
            <a:pPr marL="0" indent="0">
              <a:buNone/>
            </a:pPr>
            <a:endParaRPr lang="en-IN" sz="2400" dirty="0"/>
          </a:p>
        </p:txBody>
      </p:sp>
    </p:spTree>
    <p:extLst>
      <p:ext uri="{BB962C8B-B14F-4D97-AF65-F5344CB8AC3E}">
        <p14:creationId xmlns="" xmlns:p14="http://schemas.microsoft.com/office/powerpoint/2010/main" val="1255885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83C580-064B-53CE-41BB-BD9015799B78}"/>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 xmlns:a16="http://schemas.microsoft.com/office/drawing/2014/main" id="{33AA5047-61D2-6A76-2931-E79FDE84869C}"/>
              </a:ext>
            </a:extLst>
          </p:cNvPr>
          <p:cNvSpPr>
            <a:spLocks noGrp="1"/>
          </p:cNvSpPr>
          <p:nvPr>
            <p:ph idx="1"/>
          </p:nvPr>
        </p:nvSpPr>
        <p:spPr/>
        <p:txBody>
          <a:bodyPr>
            <a:normAutofit/>
          </a:bodyPr>
          <a:lstStyle/>
          <a:p>
            <a:pPr marL="0" indent="0" algn="l">
              <a:buNone/>
            </a:pPr>
            <a:r>
              <a:rPr lang="en-US" sz="2400" b="0" i="0" dirty="0">
                <a:solidFill>
                  <a:srgbClr val="202628"/>
                </a:solidFill>
                <a:effectLst/>
              </a:rPr>
              <a:t>	In this application, we have successfully created a ML model to evaluate whether the unborn child falls inside the Low-Birth-Weight category or not. This is developed in a user-friendly environment using Flask via Python programming. We noticed that out of </a:t>
            </a:r>
            <a:r>
              <a:rPr lang="en-US" sz="2400" b="0" i="0" dirty="0" err="1">
                <a:solidFill>
                  <a:srgbClr val="202628"/>
                </a:solidFill>
                <a:effectLst/>
              </a:rPr>
              <a:t>XGBoost</a:t>
            </a:r>
            <a:r>
              <a:rPr lang="en-US" sz="2400" b="0" i="0" dirty="0">
                <a:solidFill>
                  <a:srgbClr val="202628"/>
                </a:solidFill>
                <a:effectLst/>
              </a:rPr>
              <a:t> Algorithm, Random Forest, Decision Tree, Support Vector Classifier and stacking classifier stacking performs well with better accuracy. </a:t>
            </a:r>
          </a:p>
          <a:p>
            <a:pPr marL="0" indent="0" algn="l">
              <a:buNone/>
            </a:pPr>
            <a:r>
              <a:rPr lang="en-US" sz="2400" b="0" i="0" dirty="0">
                <a:solidFill>
                  <a:srgbClr val="202628"/>
                </a:solidFill>
                <a:effectLst/>
              </a:rPr>
              <a:t>	In our application developed with Python, we have implemented ML models to accurately determine whether a baby is at risk for Low Birth Weight. Through thorough evaluation, we observed that the </a:t>
            </a:r>
            <a:r>
              <a:rPr lang="en-US" sz="2400" b="0" i="0" dirty="0" err="1">
                <a:solidFill>
                  <a:srgbClr val="202628"/>
                </a:solidFill>
                <a:effectLst/>
              </a:rPr>
              <a:t>XGBoost</a:t>
            </a:r>
            <a:r>
              <a:rPr lang="en-US" sz="2400" b="0" i="0" dirty="0">
                <a:solidFill>
                  <a:srgbClr val="202628"/>
                </a:solidFill>
                <a:effectLst/>
              </a:rPr>
              <a:t> Classifier, Decision Tree Classifier, Support Vector Classifier, with the innovative Stacking Classifier consistently outperformed other models, showcasing their robust accuracy and effectiveness in predicting Low Birth Weight cases. This comprehensive model ensemble ensures reliable and precise predictions for enhanced decision-making in healthcare scenarios.</a:t>
            </a:r>
          </a:p>
          <a:p>
            <a:pPr marL="0" indent="0">
              <a:buNone/>
            </a:pPr>
            <a:r>
              <a:rPr lang="en-US" b="0" i="0" dirty="0">
                <a:solidFill>
                  <a:srgbClr val="202628"/>
                </a:solidFill>
                <a:effectLst/>
                <a:latin typeface="Commissioner"/>
              </a:rPr>
              <a:t/>
            </a:r>
            <a:br>
              <a:rPr lang="en-US" b="0" i="0" dirty="0">
                <a:solidFill>
                  <a:srgbClr val="202628"/>
                </a:solidFill>
                <a:effectLst/>
                <a:latin typeface="Commissioner"/>
              </a:rPr>
            </a:br>
            <a:endParaRPr lang="en-IN" dirty="0"/>
          </a:p>
        </p:txBody>
      </p:sp>
    </p:spTree>
    <p:extLst>
      <p:ext uri="{BB962C8B-B14F-4D97-AF65-F5344CB8AC3E}">
        <p14:creationId xmlns="" xmlns:p14="http://schemas.microsoft.com/office/powerpoint/2010/main" val="15231078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9EE256-1B4E-2F25-E7CF-07C64E7E6BB6}"/>
              </a:ext>
            </a:extLst>
          </p:cNvPr>
          <p:cNvSpPr>
            <a:spLocks noGrp="1"/>
          </p:cNvSpPr>
          <p:nvPr>
            <p:ph type="title"/>
          </p:nvPr>
        </p:nvSpPr>
        <p:spPr/>
        <p:txBody>
          <a:bodyPr/>
          <a:lstStyle/>
          <a:p>
            <a:pPr algn="ctr"/>
            <a:r>
              <a:rPr lang="en-IN" dirty="0"/>
              <a:t>Acknowledgement</a:t>
            </a:r>
          </a:p>
        </p:txBody>
      </p:sp>
      <p:sp>
        <p:nvSpPr>
          <p:cNvPr id="5" name="Content Placeholder 4"/>
          <p:cNvSpPr>
            <a:spLocks noGrp="1"/>
          </p:cNvSpPr>
          <p:nvPr>
            <p:ph idx="1"/>
          </p:nvPr>
        </p:nvSpPr>
        <p:spPr/>
        <p:txBody>
          <a:bodyPr/>
          <a:lstStyle/>
          <a:p>
            <a:pPr>
              <a:buNone/>
            </a:pPr>
            <a:endParaRPr lang="en-IN" dirty="0" smtClean="0"/>
          </a:p>
          <a:p>
            <a:pPr>
              <a:buNone/>
            </a:pPr>
            <a:endParaRPr lang="en-US" dirty="0"/>
          </a:p>
        </p:txBody>
      </p:sp>
      <p:pic>
        <p:nvPicPr>
          <p:cNvPr id="2050" name="Picture 2"/>
          <p:cNvPicPr>
            <a:picLocks noChangeAspect="1" noChangeArrowheads="1"/>
          </p:cNvPicPr>
          <p:nvPr/>
        </p:nvPicPr>
        <p:blipFill>
          <a:blip r:embed="rId2"/>
          <a:srcRect/>
          <a:stretch>
            <a:fillRect/>
          </a:stretch>
        </p:blipFill>
        <p:spPr bwMode="auto">
          <a:xfrm>
            <a:off x="2002054" y="1272325"/>
            <a:ext cx="7161195" cy="5067300"/>
          </a:xfrm>
          <a:prstGeom prst="rect">
            <a:avLst/>
          </a:prstGeom>
          <a:noFill/>
          <a:ln w="9525">
            <a:noFill/>
            <a:miter lim="800000"/>
            <a:headEnd/>
            <a:tailEnd/>
          </a:ln>
          <a:effectLst/>
        </p:spPr>
      </p:pic>
    </p:spTree>
    <p:extLst>
      <p:ext uri="{BB962C8B-B14F-4D97-AF65-F5344CB8AC3E}">
        <p14:creationId xmlns="" xmlns:p14="http://schemas.microsoft.com/office/powerpoint/2010/main" val="38400681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9EE256-1B4E-2F25-E7CF-07C64E7E6BB6}"/>
              </a:ext>
            </a:extLst>
          </p:cNvPr>
          <p:cNvSpPr>
            <a:spLocks noGrp="1"/>
          </p:cNvSpPr>
          <p:nvPr>
            <p:ph type="title"/>
          </p:nvPr>
        </p:nvSpPr>
        <p:spPr/>
        <p:txBody>
          <a:bodyPr/>
          <a:lstStyle/>
          <a:p>
            <a:pPr algn="ctr"/>
            <a:r>
              <a:rPr lang="en-IN" dirty="0"/>
              <a:t>Acknowledgement</a:t>
            </a:r>
          </a:p>
        </p:txBody>
      </p:sp>
      <p:pic>
        <p:nvPicPr>
          <p:cNvPr id="3074" name="Picture 2"/>
          <p:cNvPicPr>
            <a:picLocks noGrp="1" noChangeAspect="1" noChangeArrowheads="1"/>
          </p:cNvPicPr>
          <p:nvPr>
            <p:ph idx="1"/>
          </p:nvPr>
        </p:nvPicPr>
        <p:blipFill>
          <a:blip r:embed="rId2"/>
          <a:srcRect/>
          <a:stretch>
            <a:fillRect/>
          </a:stretch>
        </p:blipFill>
        <p:spPr bwMode="auto">
          <a:xfrm>
            <a:off x="3089710" y="1150549"/>
            <a:ext cx="5160398" cy="5288739"/>
          </a:xfrm>
          <a:prstGeom prst="rect">
            <a:avLst/>
          </a:prstGeom>
          <a:noFill/>
          <a:ln w="9525">
            <a:noFill/>
            <a:miter lim="800000"/>
            <a:headEnd/>
            <a:tailEnd/>
          </a:ln>
          <a:effectLst/>
        </p:spPr>
      </p:pic>
    </p:spTree>
    <p:extLst>
      <p:ext uri="{BB962C8B-B14F-4D97-AF65-F5344CB8AC3E}">
        <p14:creationId xmlns="" xmlns:p14="http://schemas.microsoft.com/office/powerpoint/2010/main" val="3840068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References</a:t>
            </a:r>
          </a:p>
        </p:txBody>
      </p:sp>
      <p:sp>
        <p:nvSpPr>
          <p:cNvPr id="3" name="Content Placeholder 2"/>
          <p:cNvSpPr>
            <a:spLocks noGrp="1"/>
          </p:cNvSpPr>
          <p:nvPr>
            <p:ph idx="1"/>
          </p:nvPr>
        </p:nvSpPr>
        <p:spPr/>
        <p:txBody>
          <a:bodyPr>
            <a:normAutofit/>
          </a:bodyPr>
          <a:lstStyle/>
          <a:p>
            <a:r>
              <a:rPr lang="en-US" dirty="0" smtClean="0"/>
              <a:t>Vega J, </a:t>
            </a:r>
            <a:r>
              <a:rPr lang="en-US" dirty="0" err="1" smtClean="0"/>
              <a:t>Sáez</a:t>
            </a:r>
            <a:r>
              <a:rPr lang="en-US" dirty="0" smtClean="0"/>
              <a:t> G, Smith M, </a:t>
            </a:r>
            <a:r>
              <a:rPr lang="en-US" dirty="0" err="1" smtClean="0"/>
              <a:t>Agurto</a:t>
            </a:r>
            <a:r>
              <a:rPr lang="en-US" dirty="0" smtClean="0"/>
              <a:t> M, Morris NM. </a:t>
            </a:r>
            <a:r>
              <a:rPr lang="en-US" dirty="0" err="1" smtClean="0"/>
              <a:t>Factores</a:t>
            </a:r>
            <a:r>
              <a:rPr lang="en-US" dirty="0" smtClean="0"/>
              <a:t> de </a:t>
            </a:r>
            <a:r>
              <a:rPr lang="en-US" dirty="0" err="1" smtClean="0"/>
              <a:t>riesgo</a:t>
            </a:r>
            <a:r>
              <a:rPr lang="en-US" dirty="0" smtClean="0"/>
              <a:t> </a:t>
            </a:r>
            <a:r>
              <a:rPr lang="en-US" dirty="0" err="1" smtClean="0"/>
              <a:t>para</a:t>
            </a:r>
            <a:r>
              <a:rPr lang="en-US" dirty="0" smtClean="0"/>
              <a:t> </a:t>
            </a:r>
            <a:r>
              <a:rPr lang="en-US" dirty="0" err="1" smtClean="0"/>
              <a:t>bajo</a:t>
            </a:r>
            <a:r>
              <a:rPr lang="en-US" dirty="0" smtClean="0"/>
              <a:t> peso al </a:t>
            </a:r>
            <a:r>
              <a:rPr lang="en-US" dirty="0" err="1" smtClean="0"/>
              <a:t>nacer</a:t>
            </a:r>
            <a:r>
              <a:rPr lang="en-US" dirty="0" smtClean="0"/>
              <a:t> y </a:t>
            </a:r>
            <a:r>
              <a:rPr lang="en-US" dirty="0" err="1" smtClean="0"/>
              <a:t>retardo</a:t>
            </a:r>
            <a:r>
              <a:rPr lang="en-US" dirty="0" smtClean="0"/>
              <a:t> de </a:t>
            </a:r>
            <a:r>
              <a:rPr lang="en-US" dirty="0" err="1" smtClean="0"/>
              <a:t>crecimiento</a:t>
            </a:r>
            <a:r>
              <a:rPr lang="en-US" dirty="0" smtClean="0"/>
              <a:t> </a:t>
            </a:r>
            <a:r>
              <a:rPr lang="en-US" dirty="0" err="1" smtClean="0"/>
              <a:t>intrauterino</a:t>
            </a:r>
            <a:r>
              <a:rPr lang="en-US" dirty="0" smtClean="0"/>
              <a:t> en Santiago de Chile </a:t>
            </a:r>
            <a:r>
              <a:rPr lang="en-US" u="sng" dirty="0" smtClean="0">
                <a:hlinkClick r:id="rId2"/>
              </a:rPr>
              <a:t>[Risk factors for low birth weight and intrauterine growth retardation in Santiago, Chile].</a:t>
            </a:r>
            <a:r>
              <a:rPr lang="en-US" dirty="0" smtClean="0">
                <a:hlinkClick r:id="rId2"/>
              </a:rPr>
              <a:t> </a:t>
            </a:r>
            <a:r>
              <a:rPr lang="en-US" dirty="0" smtClean="0"/>
              <a:t>Rev Med </a:t>
            </a:r>
            <a:r>
              <a:rPr lang="en-US" dirty="0" err="1" smtClean="0"/>
              <a:t>Chil</a:t>
            </a:r>
            <a:r>
              <a:rPr lang="en-US" dirty="0" smtClean="0"/>
              <a:t>. 1993 Oct; 121(10):1210-9. Spanish. PMID: 8191127.</a:t>
            </a:r>
          </a:p>
          <a:p>
            <a:r>
              <a:rPr lang="en-US" dirty="0" smtClean="0"/>
              <a:t> Kramer MS. </a:t>
            </a:r>
            <a:r>
              <a:rPr lang="en-US" u="sng" dirty="0" smtClean="0">
                <a:hlinkClick r:id="rId3"/>
              </a:rPr>
              <a:t>Determinants of low birth weight: methodological assessment and meta-analysis. Bull World Health Organ</a:t>
            </a:r>
            <a:r>
              <a:rPr lang="en-US" dirty="0" smtClean="0"/>
              <a:t>. 1987; 65(5):663-737. PMID: 3322602; PMCID: PMC2491072.Dharmik, R. C., </a:t>
            </a:r>
            <a:r>
              <a:rPr lang="en-US" dirty="0" err="1" smtClean="0"/>
              <a:t>Chavhan</a:t>
            </a:r>
            <a:r>
              <a:rPr lang="en-US" dirty="0" smtClean="0"/>
              <a:t>, S., </a:t>
            </a:r>
            <a:r>
              <a:rPr lang="en-US" dirty="0" err="1" smtClean="0"/>
              <a:t>Gotarkar</a:t>
            </a:r>
            <a:r>
              <a:rPr lang="en-US" dirty="0" smtClean="0"/>
              <a:t>, S., y </a:t>
            </a:r>
            <a:r>
              <a:rPr lang="en-US" dirty="0" err="1" smtClean="0"/>
              <a:t>Pasoriya</a:t>
            </a:r>
            <a:r>
              <a:rPr lang="en-US" dirty="0" smtClean="0"/>
              <a:t>, A. (2022)</a:t>
            </a:r>
          </a:p>
          <a:p>
            <a:r>
              <a:rPr lang="en-US" dirty="0" err="1" smtClean="0"/>
              <a:t>Theodoros</a:t>
            </a:r>
            <a:r>
              <a:rPr lang="en-US" dirty="0" smtClean="0"/>
              <a:t> </a:t>
            </a:r>
            <a:r>
              <a:rPr lang="en-US" dirty="0" err="1" smtClean="0"/>
              <a:t>Evgeniou,Massimiliano</a:t>
            </a:r>
            <a:r>
              <a:rPr lang="en-US" dirty="0" smtClean="0"/>
              <a:t>, </a:t>
            </a:r>
            <a:r>
              <a:rPr lang="en-US" dirty="0" smtClean="0">
                <a:hlinkClick r:id="rId4"/>
              </a:rPr>
              <a:t>Support Vector Machines: Theory and Applications</a:t>
            </a:r>
            <a:r>
              <a:rPr lang="en-US" dirty="0" smtClean="0"/>
              <a:t>, September 2001, DOI: 10.10.1007/3-540-44673-7_12 .</a:t>
            </a:r>
          </a:p>
          <a:p>
            <a:r>
              <a:rPr lang="en-US" dirty="0" err="1" smtClean="0"/>
              <a:t>Yash</a:t>
            </a:r>
            <a:r>
              <a:rPr lang="en-US" dirty="0" smtClean="0"/>
              <a:t> </a:t>
            </a:r>
            <a:r>
              <a:rPr lang="en-US" dirty="0" err="1" smtClean="0"/>
              <a:t>Khandelwal</a:t>
            </a:r>
            <a:r>
              <a:rPr lang="en-US" dirty="0" smtClean="0"/>
              <a:t>, “</a:t>
            </a:r>
            <a:r>
              <a:rPr lang="en-US" dirty="0" smtClean="0">
                <a:hlinkClick r:id="rId5"/>
              </a:rPr>
              <a:t>Ensemble Stacking for Machine Learning and Deep Learning”</a:t>
            </a:r>
            <a:r>
              <a:rPr lang="en-US" dirty="0" smtClean="0"/>
              <a:t>, 13 Aug, 2021. </a:t>
            </a:r>
          </a:p>
          <a:p>
            <a:pPr>
              <a:buNone/>
            </a:pPr>
            <a:endParaRPr lang="en-US" sz="2400"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p>
        </p:txBody>
      </p:sp>
      <p:sp>
        <p:nvSpPr>
          <p:cNvPr id="3" name="Content Placeholder 2"/>
          <p:cNvSpPr>
            <a:spLocks noGrp="1"/>
          </p:cNvSpPr>
          <p:nvPr>
            <p:ph idx="1"/>
          </p:nvPr>
        </p:nvSpPr>
        <p:spPr/>
        <p:txBody>
          <a:bodyPr>
            <a:normAutofit lnSpcReduction="10000"/>
          </a:bodyPr>
          <a:lstStyle/>
          <a:p>
            <a:pPr>
              <a:lnSpc>
                <a:spcPct val="100000"/>
              </a:lnSpc>
            </a:pPr>
            <a:r>
              <a:rPr lang="en-US" sz="2400" dirty="0">
                <a:effectLst/>
                <a:latin typeface="Times New Roman" panose="02020603050405020304" pitchFamily="18" charset="0"/>
                <a:ea typeface="Times New Roman" panose="02020603050405020304" pitchFamily="18" charset="0"/>
              </a:rPr>
              <a:t>World Health Organization Maternal Health and Safe Motherhood Programme-1992, Low Birth Weight.</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It</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is</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expected</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rise</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at</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rate</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12%</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every</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year.</a:t>
            </a:r>
          </a:p>
          <a:p>
            <a:pPr>
              <a:lnSpc>
                <a:spcPct val="100000"/>
              </a:lnSpc>
            </a:pPr>
            <a:r>
              <a:rPr lang="en-US" sz="2400" dirty="0">
                <a:effectLst/>
                <a:latin typeface="Times New Roman" panose="02020603050405020304" pitchFamily="18" charset="0"/>
                <a:ea typeface="Times New Roman" panose="02020603050405020304" pitchFamily="18" charset="0"/>
              </a:rPr>
              <a:t>Low birth weight is the term used to refer to babies born with a weight less than 2500gm Low birth</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weight</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(LBW)</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has</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been</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identified</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as</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major</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public</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health</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problem</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around</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world</a:t>
            </a:r>
            <a:r>
              <a:rPr lang="en-US" sz="2400" dirty="0"/>
              <a:t>.</a:t>
            </a:r>
          </a:p>
          <a:p>
            <a:pPr>
              <a:lnSpc>
                <a:spcPct val="100000"/>
              </a:lnSpc>
            </a:pPr>
            <a:r>
              <a:rPr lang="en-IN" sz="2400" kern="100" dirty="0">
                <a:solidFill>
                  <a:srgbClr val="202020"/>
                </a:solidFill>
                <a:effectLst/>
                <a:ea typeface="Calibri" panose="020F0502020204030204" pitchFamily="34" charset="0"/>
              </a:rPr>
              <a:t>Numerous studies conducted worldwide show a high correlation between a mother's health and her baby's birth weight</a:t>
            </a:r>
            <a:endParaRPr lang="en-IN" sz="2400" dirty="0">
              <a:sym typeface="+mn-ea"/>
            </a:endParaRPr>
          </a:p>
          <a:p>
            <a:pPr>
              <a:lnSpc>
                <a:spcPct val="100000"/>
              </a:lnSpc>
            </a:pPr>
            <a:r>
              <a:rPr lang="en-US" sz="2400" dirty="0" smtClean="0">
                <a:ea typeface="Calibri" panose="020F0502020204030204" pitchFamily="34" charset="0"/>
              </a:rPr>
              <a:t>This phenomenon is now of global concern in the view of serious short term and long term problems such as development disorders, </a:t>
            </a:r>
            <a:r>
              <a:rPr lang="en-US" sz="2400" dirty="0" err="1" smtClean="0">
                <a:ea typeface="Calibri" panose="020F0502020204030204" pitchFamily="34" charset="0"/>
              </a:rPr>
              <a:t>neuro</a:t>
            </a:r>
            <a:r>
              <a:rPr lang="en-US" sz="2400" dirty="0" smtClean="0">
                <a:ea typeface="Calibri" panose="020F0502020204030204" pitchFamily="34" charset="0"/>
              </a:rPr>
              <a:t> sensory </a:t>
            </a:r>
            <a:r>
              <a:rPr lang="en-US" sz="2400" dirty="0" smtClean="0">
                <a:ea typeface="Calibri" panose="020F0502020204030204" pitchFamily="34" charset="0"/>
              </a:rPr>
              <a:t>outcomes, health outcomes including Type 2 diabetes, cerebral stroke, hypertension and various other disorders that LBW babies are prone to. </a:t>
            </a:r>
            <a:endParaRPr lang="en-US" sz="2400" dirty="0" smtClean="0">
              <a:ea typeface="Calibri" panose="020F0502020204030204" pitchFamily="34" charset="0"/>
            </a:endParaRPr>
          </a:p>
          <a:p>
            <a:pPr>
              <a:lnSpc>
                <a:spcPct val="100000"/>
              </a:lnSpc>
            </a:pPr>
            <a:r>
              <a:rPr lang="en-US" sz="2400" dirty="0" smtClean="0">
                <a:effectLst/>
                <a:latin typeface="Times New Roman" panose="02020603050405020304" pitchFamily="18" charset="0"/>
                <a:ea typeface="Times New Roman" panose="02020603050405020304" pitchFamily="18" charset="0"/>
              </a:rPr>
              <a:t>The</a:t>
            </a:r>
            <a:r>
              <a:rPr lang="en-US" sz="2400" spc="-70" dirty="0" smtClean="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ultimate</a:t>
            </a:r>
            <a:r>
              <a:rPr lang="en-US" sz="2400" spc="-7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goal</a:t>
            </a:r>
            <a:r>
              <a:rPr lang="en-US" sz="2400" spc="-6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is</a:t>
            </a:r>
            <a:r>
              <a:rPr lang="en-US" sz="2400" spc="-6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a:t>
            </a:r>
            <a:r>
              <a:rPr lang="en-US" sz="2400" spc="-6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create a practical and effective tool that can be integrated into existing healthcare systems to improve LBW risk assessment and maternal-infant care</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a:buNone/>
            </a:pPr>
            <a:endParaRPr lang="en-US" sz="2400" dirty="0"/>
          </a:p>
          <a:p>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CCA775-ED5E-F09D-44FB-265765820D23}"/>
              </a:ext>
            </a:extLst>
          </p:cNvPr>
          <p:cNvSpPr>
            <a:spLocks noGrp="1"/>
          </p:cNvSpPr>
          <p:nvPr>
            <p:ph type="title"/>
          </p:nvPr>
        </p:nvSpPr>
        <p:spPr/>
        <p:txBody>
          <a:bodyPr/>
          <a:lstStyle/>
          <a:p>
            <a:r>
              <a:rPr lang="en-US" dirty="0"/>
              <a:t>  Literature survey</a:t>
            </a:r>
            <a:endParaRPr lang="en-IN" dirty="0"/>
          </a:p>
        </p:txBody>
      </p:sp>
      <p:sp>
        <p:nvSpPr>
          <p:cNvPr id="3" name="Content Placeholder 2">
            <a:extLst>
              <a:ext uri="{FF2B5EF4-FFF2-40B4-BE49-F238E27FC236}">
                <a16:creationId xmlns="" xmlns:a16="http://schemas.microsoft.com/office/drawing/2014/main" id="{A1BA6C0D-8464-66AC-C4FE-8A3B8F18CCD7}"/>
              </a:ext>
            </a:extLst>
          </p:cNvPr>
          <p:cNvSpPr>
            <a:spLocks noGrp="1"/>
          </p:cNvSpPr>
          <p:nvPr>
            <p:ph idx="1"/>
          </p:nvPr>
        </p:nvSpPr>
        <p:spPr/>
        <p:txBody>
          <a:bodyPr>
            <a:noAutofit/>
          </a:bodyPr>
          <a:lstStyle/>
          <a:p>
            <a:r>
              <a:rPr lang="en-US" sz="2400" dirty="0" smtClean="0"/>
              <a:t>[1]. </a:t>
            </a:r>
            <a:r>
              <a:rPr lang="en-US" sz="2400" dirty="0" smtClean="0">
                <a:ea typeface="MS Mincho" panose="02020609040205080304" pitchFamily="49" charset="-128"/>
              </a:rPr>
              <a:t>Kramer MS. Determinants of Low Birth Weight: methodological assessment and meta-analysis. Bull World Health Organ. 1987;Dharmik, R. C., </a:t>
            </a:r>
            <a:r>
              <a:rPr lang="en-US" sz="2400" dirty="0" err="1" smtClean="0">
                <a:ea typeface="MS Mincho" panose="02020609040205080304" pitchFamily="49" charset="-128"/>
              </a:rPr>
              <a:t>Chavhan</a:t>
            </a:r>
            <a:r>
              <a:rPr lang="en-US" sz="2400" dirty="0" smtClean="0">
                <a:ea typeface="MS Mincho" panose="02020609040205080304" pitchFamily="49" charset="-128"/>
              </a:rPr>
              <a:t>, </a:t>
            </a:r>
            <a:r>
              <a:rPr lang="en-US" sz="2400" dirty="0" err="1" smtClean="0">
                <a:ea typeface="MS Mincho" panose="02020609040205080304" pitchFamily="49" charset="-128"/>
              </a:rPr>
              <a:t>S.Gotarkar</a:t>
            </a:r>
            <a:r>
              <a:rPr lang="en-US" sz="2400" dirty="0" smtClean="0">
                <a:ea typeface="MS Mincho" panose="02020609040205080304" pitchFamily="49" charset="-128"/>
              </a:rPr>
              <a:t>, S. </a:t>
            </a:r>
            <a:r>
              <a:rPr lang="en-US" sz="2400" dirty="0" err="1" smtClean="0">
                <a:ea typeface="MS Mincho" panose="02020609040205080304" pitchFamily="49" charset="-128"/>
              </a:rPr>
              <a:t>Pasoriya</a:t>
            </a:r>
            <a:r>
              <a:rPr lang="en-US" sz="2400" dirty="0" smtClean="0">
                <a:ea typeface="MS Mincho" panose="02020609040205080304" pitchFamily="49" charset="-128"/>
              </a:rPr>
              <a:t>, A. (2022)</a:t>
            </a:r>
            <a:endParaRPr lang="en-IN" sz="2400" dirty="0" smtClean="0">
              <a:ea typeface="MS Mincho" panose="02020609040205080304" pitchFamily="49" charset="-128"/>
            </a:endParaRPr>
          </a:p>
          <a:p>
            <a:pPr>
              <a:buNone/>
            </a:pPr>
            <a:r>
              <a:rPr lang="en-IN" sz="2400" kern="100" dirty="0" smtClean="0">
                <a:effectLst/>
                <a:latin typeface="Times New Roman" panose="02020603050405020304" pitchFamily="18" charset="0"/>
                <a:ea typeface="Calibri" panose="020F0502020204030204" pitchFamily="34" charset="0"/>
              </a:rPr>
              <a:t>	The paper is about</a:t>
            </a:r>
            <a:r>
              <a:rPr lang="en-US" sz="2400" dirty="0" smtClean="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determinants of low birth weight: methodological assessment and </a:t>
            </a:r>
            <a:r>
              <a:rPr lang="en-US" sz="2400" dirty="0" smtClean="0">
                <a:effectLst/>
                <a:latin typeface="Times New Roman" panose="02020603050405020304" pitchFamily="18" charset="0"/>
                <a:ea typeface="Times New Roman" panose="02020603050405020304" pitchFamily="18" charset="0"/>
              </a:rPr>
              <a:t>meta-analysis. In </a:t>
            </a:r>
            <a:r>
              <a:rPr lang="en-US" sz="2400" dirty="0">
                <a:effectLst/>
                <a:latin typeface="Times New Roman" panose="02020603050405020304" pitchFamily="18" charset="0"/>
                <a:ea typeface="Times New Roman" panose="02020603050405020304" pitchFamily="18" charset="0"/>
              </a:rPr>
              <a:t>developed countries, the most important factor was cigarette smoking, followed by nutrition and pre-pregnancy weight. In developing countries the major determinants were nutrition, low pre-pregnancy weight, short maternal stature, and malaria. </a:t>
            </a:r>
          </a:p>
          <a:p>
            <a:r>
              <a:rPr lang="en-US" sz="2400" dirty="0" smtClean="0"/>
              <a:t>Risk factors for low birth weight and intrauterine growth retardation in Santiago, Chile.</a:t>
            </a:r>
          </a:p>
          <a:p>
            <a:pPr>
              <a:buNone/>
            </a:pP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smtClean="0">
                <a:solidFill>
                  <a:srgbClr val="000000"/>
                </a:solidFill>
                <a:ea typeface="Times New Roman" panose="02020603050405020304" pitchFamily="18" charset="0"/>
              </a:rPr>
              <a:t>The cases were defined as live births &lt; 2500 g. All cases and a random sample of controls were selected among 8,254 singleton births occurring at the El Salvador Hospital in the Eastern area of Santiago. These deliveries represented 50% of institutional deliveries in the area. Home deliveries (2%) and private hospital deliveries were not included in the study.</a:t>
            </a:r>
            <a:endParaRPr lang="en-US" sz="2400" dirty="0"/>
          </a:p>
        </p:txBody>
      </p:sp>
    </p:spTree>
    <p:extLst>
      <p:ext uri="{BB962C8B-B14F-4D97-AF65-F5344CB8AC3E}">
        <p14:creationId xmlns="" xmlns:p14="http://schemas.microsoft.com/office/powerpoint/2010/main" val="387366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D96737-7DED-A9C4-ACC7-89970EE7266C}"/>
              </a:ext>
            </a:extLst>
          </p:cNvPr>
          <p:cNvSpPr>
            <a:spLocks noGrp="1"/>
          </p:cNvSpPr>
          <p:nvPr>
            <p:ph type="title"/>
          </p:nvPr>
        </p:nvSpPr>
        <p:spPr/>
        <p:txBody>
          <a:bodyPr/>
          <a:lstStyle/>
          <a:p>
            <a:r>
              <a:rPr lang="en-US" dirty="0"/>
              <a:t>  Literature survey</a:t>
            </a:r>
            <a:endParaRPr lang="en-IN" dirty="0"/>
          </a:p>
        </p:txBody>
      </p:sp>
      <p:sp>
        <p:nvSpPr>
          <p:cNvPr id="3" name="Content Placeholder 2">
            <a:extLst>
              <a:ext uri="{FF2B5EF4-FFF2-40B4-BE49-F238E27FC236}">
                <a16:creationId xmlns="" xmlns:a16="http://schemas.microsoft.com/office/drawing/2014/main" id="{4785C77B-EE01-64C0-7896-071DE442C791}"/>
              </a:ext>
            </a:extLst>
          </p:cNvPr>
          <p:cNvSpPr>
            <a:spLocks noGrp="1"/>
          </p:cNvSpPr>
          <p:nvPr>
            <p:ph idx="1"/>
          </p:nvPr>
        </p:nvSpPr>
        <p:spPr>
          <a:xfrm>
            <a:off x="209130" y="1097279"/>
            <a:ext cx="11779135" cy="5394960"/>
          </a:xfrm>
        </p:spPr>
        <p:txBody>
          <a:bodyPr>
            <a:noAutofit/>
          </a:bodyPr>
          <a:lstStyle/>
          <a:p>
            <a:pPr>
              <a:lnSpc>
                <a:spcPct val="110000"/>
              </a:lnSpc>
            </a:pPr>
            <a:r>
              <a:rPr lang="en-US" sz="2400" dirty="0" err="1" smtClean="0"/>
              <a:t>Eliyati</a:t>
            </a:r>
            <a:r>
              <a:rPr lang="en-US" sz="2400" dirty="0" smtClean="0"/>
              <a:t> N, </a:t>
            </a:r>
            <a:r>
              <a:rPr lang="en-US" sz="2400" dirty="0" err="1" smtClean="0"/>
              <a:t>Faruk</a:t>
            </a:r>
            <a:r>
              <a:rPr lang="en-US" sz="2400" dirty="0" smtClean="0"/>
              <a:t> A, </a:t>
            </a:r>
            <a:r>
              <a:rPr lang="en-US" sz="2400" dirty="0" err="1" smtClean="0"/>
              <a:t>Kresnawati</a:t>
            </a:r>
            <a:r>
              <a:rPr lang="en-US" sz="2400" dirty="0" smtClean="0"/>
              <a:t> ES, </a:t>
            </a:r>
            <a:r>
              <a:rPr lang="en-US" sz="2400" dirty="0" err="1" smtClean="0"/>
              <a:t>Arifieni</a:t>
            </a:r>
            <a:r>
              <a:rPr lang="en-US" sz="2400" dirty="0" smtClean="0"/>
              <a:t> I. Support vector machines for classification of low birth weight in Indonesia. J Phys Conf Ser. 2019; 1282:012010.</a:t>
            </a:r>
          </a:p>
          <a:p>
            <a:pPr>
              <a:lnSpc>
                <a:spcPct val="110000"/>
              </a:lnSpc>
              <a:buNone/>
            </a:pPr>
            <a:r>
              <a:rPr lang="en-IN" sz="2400" dirty="0" smtClean="0"/>
              <a:t>	This paper is about support vector machine, used as reference to know how support vector is used in model generation and about different kernels</a:t>
            </a:r>
            <a:r>
              <a:rPr lang="en-US" sz="2400" b="1" dirty="0" smtClean="0">
                <a:solidFill>
                  <a:srgbClr val="000000"/>
                </a:solidFill>
                <a:ea typeface="Calibri" panose="020F0502020204030204" pitchFamily="34" charset="0"/>
              </a:rPr>
              <a:t> </a:t>
            </a:r>
            <a:r>
              <a:rPr lang="en-US" sz="2400" dirty="0" smtClean="0">
                <a:solidFill>
                  <a:srgbClr val="000000"/>
                </a:solidFill>
                <a:ea typeface="Calibri" panose="020F0502020204030204" pitchFamily="34" charset="0"/>
              </a:rPr>
              <a:t>and how they work.</a:t>
            </a:r>
          </a:p>
          <a:p>
            <a:pPr marL="342900" indent="-342900"/>
            <a:r>
              <a:rPr lang="en-US" sz="2400" dirty="0" err="1" smtClean="0"/>
              <a:t>Yash</a:t>
            </a:r>
            <a:r>
              <a:rPr lang="en-US" sz="2400" dirty="0" smtClean="0"/>
              <a:t> </a:t>
            </a:r>
            <a:r>
              <a:rPr lang="en-US" sz="2400" dirty="0" err="1" smtClean="0"/>
              <a:t>Khandelwal</a:t>
            </a:r>
            <a:r>
              <a:rPr lang="en-US" sz="2400" dirty="0" smtClean="0"/>
              <a:t>, “Ensemble Stacking for Machine Learning and Deep Learning”, 13 Aug, 2021. </a:t>
            </a:r>
          </a:p>
          <a:p>
            <a:pPr marL="342900" indent="-342900">
              <a:buNone/>
            </a:pPr>
            <a:r>
              <a:rPr lang="en-IN" sz="2400" dirty="0" smtClean="0"/>
              <a:t>	This paper is a about what are ensemble learning and how they and how they differ from each. From the paper we learned about ensemble techniques and their types. </a:t>
            </a:r>
          </a:p>
          <a:p>
            <a:pPr>
              <a:lnSpc>
                <a:spcPct val="110000"/>
              </a:lnSpc>
              <a:buNone/>
            </a:pPr>
            <a:endParaRPr lang="en-US" dirty="0" smtClean="0"/>
          </a:p>
        </p:txBody>
      </p:sp>
    </p:spTree>
    <p:extLst>
      <p:ext uri="{BB962C8B-B14F-4D97-AF65-F5344CB8AC3E}">
        <p14:creationId xmlns="" xmlns:p14="http://schemas.microsoft.com/office/powerpoint/2010/main" val="2636968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C033D2-EE23-1FCB-6E54-9CE6C0D5E165}"/>
              </a:ext>
            </a:extLst>
          </p:cNvPr>
          <p:cNvSpPr>
            <a:spLocks noGrp="1"/>
          </p:cNvSpPr>
          <p:nvPr>
            <p:ph type="title"/>
          </p:nvPr>
        </p:nvSpPr>
        <p:spPr/>
        <p:txBody>
          <a:bodyPr/>
          <a:lstStyle/>
          <a:p>
            <a:pPr algn="ctr"/>
            <a:r>
              <a:rPr lang="en-US" dirty="0"/>
              <a:t>Existing System</a:t>
            </a:r>
            <a:endParaRPr lang="en-IN" dirty="0"/>
          </a:p>
        </p:txBody>
      </p:sp>
      <p:sp>
        <p:nvSpPr>
          <p:cNvPr id="3" name="Content Placeholder 2">
            <a:extLst>
              <a:ext uri="{FF2B5EF4-FFF2-40B4-BE49-F238E27FC236}">
                <a16:creationId xmlns="" xmlns:a16="http://schemas.microsoft.com/office/drawing/2014/main" id="{AA11EE8A-B72C-0ED9-27DC-BB0A67952F50}"/>
              </a:ext>
            </a:extLst>
          </p:cNvPr>
          <p:cNvSpPr>
            <a:spLocks noGrp="1"/>
          </p:cNvSpPr>
          <p:nvPr>
            <p:ph idx="1"/>
          </p:nvPr>
        </p:nvSpPr>
        <p:spPr/>
        <p:txBody>
          <a:bodyPr>
            <a:normAutofit/>
          </a:bodyPr>
          <a:lstStyle/>
          <a:p>
            <a:pPr marL="0" indent="0">
              <a:lnSpc>
                <a:spcPct val="100000"/>
              </a:lnSpc>
              <a:buNone/>
            </a:pPr>
            <a:r>
              <a:rPr lang="en-US" dirty="0">
                <a:effectLst/>
                <a:latin typeface="Times New Roman" panose="02020603050405020304" pitchFamily="18" charset="0"/>
                <a:ea typeface="Times New Roman" panose="02020603050405020304" pitchFamily="18" charset="0"/>
              </a:rPr>
              <a:t>In existing system, model used is Random Forest and</a:t>
            </a:r>
            <a:r>
              <a:rPr lang="en-US" spc="20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Xgboost</a:t>
            </a:r>
            <a:r>
              <a:rPr lang="en-US" dirty="0">
                <a:effectLst/>
                <a:latin typeface="Times New Roman" panose="02020603050405020304" pitchFamily="18" charset="0"/>
                <a:ea typeface="Times New Roman" panose="02020603050405020304" pitchFamily="18" charset="0"/>
              </a:rPr>
              <a:t> and Decision Tree to estimate whether the baby belongs to the Low Birth Weight or not belongs to the Low Birth. This model employs low accuracy and inaccurate results.</a:t>
            </a:r>
            <a:endParaRPr lang="en-IN" dirty="0">
              <a:effectLst/>
              <a:latin typeface="Times New Roman" panose="02020603050405020304" pitchFamily="18" charset="0"/>
              <a:ea typeface="Times New Roman" panose="02020603050405020304" pitchFamily="18" charset="0"/>
            </a:endParaRPr>
          </a:p>
          <a:p>
            <a:pPr marL="0" indent="0">
              <a:buNone/>
            </a:pPr>
            <a:r>
              <a:rPr lang="en-IN" b="1" dirty="0"/>
              <a:t>Disadvantage:</a:t>
            </a:r>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R="545465" lvl="0">
              <a:lnSpc>
                <a:spcPct val="110000"/>
              </a:lnSpc>
              <a:buSzPts val="1200"/>
              <a:tabLst>
                <a:tab pos="439420" algn="l"/>
              </a:tabLst>
            </a:pPr>
            <a:r>
              <a:rPr lang="en-US" b="1" spc="0" dirty="0">
                <a:effectLst/>
                <a:latin typeface="Times New Roman" panose="02020603050405020304" pitchFamily="18" charset="0"/>
                <a:ea typeface="Times New Roman" panose="02020603050405020304" pitchFamily="18" charset="0"/>
              </a:rPr>
              <a:t>Low</a:t>
            </a:r>
            <a:r>
              <a:rPr lang="en-US" b="1" spc="-55" dirty="0">
                <a:effectLst/>
                <a:latin typeface="Times New Roman" panose="02020603050405020304" pitchFamily="18" charset="0"/>
                <a:ea typeface="Times New Roman" panose="02020603050405020304" pitchFamily="18" charset="0"/>
              </a:rPr>
              <a:t> </a:t>
            </a:r>
            <a:r>
              <a:rPr lang="en-US" b="1" spc="0" dirty="0">
                <a:effectLst/>
                <a:latin typeface="Times New Roman" panose="02020603050405020304" pitchFamily="18" charset="0"/>
                <a:ea typeface="Times New Roman" panose="02020603050405020304" pitchFamily="18" charset="0"/>
              </a:rPr>
              <a:t>accuracy:</a:t>
            </a:r>
            <a:r>
              <a:rPr lang="en-US" b="1" spc="-5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The</a:t>
            </a:r>
            <a:r>
              <a:rPr lang="en-US" spc="-6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model's</a:t>
            </a:r>
            <a:r>
              <a:rPr lang="en-US" spc="-5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predictions</a:t>
            </a:r>
            <a:r>
              <a:rPr lang="en-US" spc="-5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do</a:t>
            </a:r>
            <a:r>
              <a:rPr lang="en-US" spc="-5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not</a:t>
            </a:r>
            <a:r>
              <a:rPr lang="en-US" spc="-6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align</a:t>
            </a:r>
            <a:r>
              <a:rPr lang="en-US" spc="-5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closely</a:t>
            </a:r>
            <a:r>
              <a:rPr lang="en-US" spc="-5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with</a:t>
            </a:r>
            <a:r>
              <a:rPr lang="en-US" spc="-5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the</a:t>
            </a:r>
            <a:r>
              <a:rPr lang="en-US" spc="-5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actual</a:t>
            </a:r>
            <a:r>
              <a:rPr lang="en-US" spc="-5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outcomes,</a:t>
            </a:r>
            <a:r>
              <a:rPr lang="en-US" spc="-5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resulting in a high rate of incorrect classifications and reduced trustworthiness.</a:t>
            </a:r>
            <a:endParaRPr lang="en-IN" dirty="0">
              <a:ea typeface="Times New Roman" panose="02020603050405020304" pitchFamily="18" charset="0"/>
            </a:endParaRPr>
          </a:p>
          <a:p>
            <a:pPr marR="545465" lvl="0">
              <a:lnSpc>
                <a:spcPct val="110000"/>
              </a:lnSpc>
              <a:buSzPts val="1200"/>
              <a:tabLst>
                <a:tab pos="439420" algn="l"/>
              </a:tabLst>
            </a:pPr>
            <a:r>
              <a:rPr lang="en-US" b="1" spc="0" dirty="0" smtClean="0">
                <a:effectLst/>
                <a:latin typeface="Times New Roman" panose="02020603050405020304" pitchFamily="18" charset="0"/>
                <a:ea typeface="Times New Roman" panose="02020603050405020304" pitchFamily="18" charset="0"/>
              </a:rPr>
              <a:t>Low</a:t>
            </a:r>
            <a:r>
              <a:rPr lang="en-US" b="1" spc="180" dirty="0" smtClean="0">
                <a:effectLst/>
                <a:latin typeface="Times New Roman" panose="02020603050405020304" pitchFamily="18" charset="0"/>
                <a:ea typeface="Times New Roman" panose="02020603050405020304" pitchFamily="18" charset="0"/>
              </a:rPr>
              <a:t> </a:t>
            </a:r>
            <a:r>
              <a:rPr lang="en-US" b="1" spc="0" dirty="0">
                <a:effectLst/>
                <a:latin typeface="Times New Roman" panose="02020603050405020304" pitchFamily="18" charset="0"/>
                <a:ea typeface="Times New Roman" panose="02020603050405020304" pitchFamily="18" charset="0"/>
              </a:rPr>
              <a:t>reliability:</a:t>
            </a:r>
            <a:r>
              <a:rPr lang="en-US" b="1" spc="18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The</a:t>
            </a:r>
            <a:r>
              <a:rPr lang="en-US" spc="17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system</a:t>
            </a:r>
            <a:r>
              <a:rPr lang="en-US" spc="18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lacks</a:t>
            </a:r>
            <a:r>
              <a:rPr lang="en-US" spc="18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consistency</a:t>
            </a:r>
            <a:r>
              <a:rPr lang="en-US" spc="18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in</a:t>
            </a:r>
            <a:r>
              <a:rPr lang="en-US" spc="18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producing</a:t>
            </a:r>
            <a:r>
              <a:rPr lang="en-US" spc="18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dependable</a:t>
            </a:r>
            <a:r>
              <a:rPr lang="en-US" spc="18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results,</a:t>
            </a:r>
            <a:r>
              <a:rPr lang="en-US" spc="18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making</a:t>
            </a:r>
            <a:r>
              <a:rPr lang="en-US" spc="18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it unreliable for critical tasks or decision-making</a:t>
            </a:r>
            <a:r>
              <a:rPr lang="en-US" spc="0" dirty="0" smtClean="0">
                <a:effectLst/>
                <a:latin typeface="Times New Roman" panose="02020603050405020304" pitchFamily="18" charset="0"/>
                <a:ea typeface="Times New Roman" panose="02020603050405020304" pitchFamily="18" charset="0"/>
              </a:rPr>
              <a:t>.</a:t>
            </a:r>
            <a:endParaRPr lang="en-IN" spc="0" dirty="0">
              <a:effectLst/>
              <a:latin typeface="Times New Roman" panose="02020603050405020304" pitchFamily="18" charset="0"/>
              <a:ea typeface="Times New Roman" panose="02020603050405020304" pitchFamily="18" charset="0"/>
            </a:endParaRPr>
          </a:p>
          <a:p>
            <a:pPr marL="0" indent="0">
              <a:buNone/>
            </a:pPr>
            <a:endParaRPr lang="en-IN" sz="3100" b="1" dirty="0"/>
          </a:p>
          <a:p>
            <a:pPr marL="0" indent="0">
              <a:buNone/>
            </a:pPr>
            <a:endParaRPr lang="en-US" sz="2400" dirty="0"/>
          </a:p>
        </p:txBody>
      </p:sp>
    </p:spTree>
    <p:extLst>
      <p:ext uri="{BB962C8B-B14F-4D97-AF65-F5344CB8AC3E}">
        <p14:creationId xmlns="" xmlns:p14="http://schemas.microsoft.com/office/powerpoint/2010/main" val="152032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C033D2-EE23-1FCB-6E54-9CE6C0D5E165}"/>
              </a:ext>
            </a:extLst>
          </p:cNvPr>
          <p:cNvSpPr>
            <a:spLocks noGrp="1"/>
          </p:cNvSpPr>
          <p:nvPr>
            <p:ph type="title"/>
          </p:nvPr>
        </p:nvSpPr>
        <p:spPr/>
        <p:txBody>
          <a:bodyPr/>
          <a:lstStyle/>
          <a:p>
            <a:pPr algn="ctr"/>
            <a:r>
              <a:rPr lang="en-US" dirty="0"/>
              <a:t>Proposed System</a:t>
            </a:r>
            <a:endParaRPr lang="en-IN" dirty="0"/>
          </a:p>
        </p:txBody>
      </p:sp>
      <p:sp>
        <p:nvSpPr>
          <p:cNvPr id="3" name="Content Placeholder 2">
            <a:extLst>
              <a:ext uri="{FF2B5EF4-FFF2-40B4-BE49-F238E27FC236}">
                <a16:creationId xmlns="" xmlns:a16="http://schemas.microsoft.com/office/drawing/2014/main" id="{AA11EE8A-B72C-0ED9-27DC-BB0A67952F50}"/>
              </a:ext>
            </a:extLst>
          </p:cNvPr>
          <p:cNvSpPr>
            <a:spLocks noGrp="1"/>
          </p:cNvSpPr>
          <p:nvPr>
            <p:ph idx="1"/>
          </p:nvPr>
        </p:nvSpPr>
        <p:spPr/>
        <p:txBody>
          <a:bodyPr>
            <a:normAutofit fontScale="92500" lnSpcReduction="10000"/>
          </a:bodyPr>
          <a:lstStyle/>
          <a:p>
            <a:pPr marL="0" indent="0">
              <a:lnSpc>
                <a:spcPct val="120000"/>
              </a:lnSpc>
              <a:buNone/>
            </a:pPr>
            <a:r>
              <a:rPr lang="en-IN" sz="2400" kern="100" dirty="0">
                <a:effectLst/>
                <a:ea typeface="Calibri" panose="020F0502020204030204" pitchFamily="34" charset="0"/>
              </a:rPr>
              <a:t>	</a:t>
            </a:r>
            <a:r>
              <a:rPr lang="en-IN" sz="2600" kern="100" dirty="0">
                <a:effectLst/>
                <a:ea typeface="Calibri" panose="020F0502020204030204" pitchFamily="34" charset="0"/>
              </a:rPr>
              <a:t>In the proposed system, we employ a sophisticated approach that leverages supervised machine learning algorithms, specifically Stacking Algorithms with combination of Support Vector Classifier (SVC) and </a:t>
            </a:r>
            <a:r>
              <a:rPr lang="en-IN" sz="2600" kern="100" dirty="0" err="1">
                <a:effectLst/>
                <a:ea typeface="Calibri" panose="020F0502020204030204" pitchFamily="34" charset="0"/>
              </a:rPr>
              <a:t>XGBoost</a:t>
            </a:r>
            <a:r>
              <a:rPr lang="en-IN" sz="2600" kern="100" dirty="0">
                <a:effectLst/>
                <a:ea typeface="Calibri" panose="020F0502020204030204" pitchFamily="34" charset="0"/>
              </a:rPr>
              <a:t> to enhance the prediction of </a:t>
            </a:r>
            <a:r>
              <a:rPr lang="en-US" sz="2600" kern="100" dirty="0">
                <a:effectLst/>
                <a:ea typeface="Calibri" panose="020F0502020204030204" pitchFamily="34" charset="0"/>
              </a:rPr>
              <a:t>L</a:t>
            </a:r>
            <a:r>
              <a:rPr lang="en-IN" sz="2600" kern="100" dirty="0">
                <a:effectLst/>
                <a:ea typeface="Calibri" panose="020F0502020204030204" pitchFamily="34" charset="0"/>
              </a:rPr>
              <a:t>ow </a:t>
            </a:r>
            <a:r>
              <a:rPr lang="en-US" sz="2600" kern="100" dirty="0">
                <a:effectLst/>
                <a:ea typeface="Calibri" panose="020F0502020204030204" pitchFamily="34" charset="0"/>
              </a:rPr>
              <a:t>B</a:t>
            </a:r>
            <a:r>
              <a:rPr lang="en-IN" sz="2600" kern="100" dirty="0" err="1">
                <a:effectLst/>
                <a:ea typeface="Calibri" panose="020F0502020204030204" pitchFamily="34" charset="0"/>
              </a:rPr>
              <a:t>irth</a:t>
            </a:r>
            <a:r>
              <a:rPr lang="en-IN" sz="2600" kern="100" dirty="0">
                <a:effectLst/>
                <a:ea typeface="Calibri" panose="020F0502020204030204" pitchFamily="34" charset="0"/>
              </a:rPr>
              <a:t> </a:t>
            </a:r>
            <a:r>
              <a:rPr lang="en-US" sz="2600" kern="100" dirty="0">
                <a:effectLst/>
                <a:ea typeface="Calibri" panose="020F0502020204030204" pitchFamily="34" charset="0"/>
              </a:rPr>
              <a:t>W</a:t>
            </a:r>
            <a:r>
              <a:rPr lang="en-IN" sz="2600" kern="100" dirty="0">
                <a:effectLst/>
                <a:ea typeface="Calibri" panose="020F0502020204030204" pitchFamily="34" charset="0"/>
              </a:rPr>
              <a:t>eight (LBW) cases in early pregnancy</a:t>
            </a:r>
            <a:r>
              <a:rPr lang="en-IN" sz="2600" kern="100" dirty="0" smtClean="0">
                <a:effectLst/>
                <a:ea typeface="Calibri" panose="020F0502020204030204" pitchFamily="34" charset="0"/>
              </a:rPr>
              <a:t>.</a:t>
            </a:r>
            <a:endParaRPr lang="en-US" sz="2600" dirty="0"/>
          </a:p>
          <a:p>
            <a:pPr marL="0" indent="0">
              <a:lnSpc>
                <a:spcPct val="120000"/>
              </a:lnSpc>
              <a:buNone/>
            </a:pPr>
            <a:r>
              <a:rPr lang="en-US" sz="2600" b="1" dirty="0"/>
              <a:t>The proposed system contains the following facilities over the present system: </a:t>
            </a:r>
          </a:p>
          <a:p>
            <a:pPr>
              <a:lnSpc>
                <a:spcPct val="120000"/>
              </a:lnSpc>
              <a:spcAft>
                <a:spcPts val="800"/>
              </a:spcAft>
            </a:pPr>
            <a:r>
              <a:rPr lang="en-US" sz="2600" b="1" dirty="0" smtClean="0">
                <a:ea typeface="Calibri" panose="020F0502020204030204" pitchFamily="34" charset="0"/>
              </a:rPr>
              <a:t>1.High accuracy:</a:t>
            </a:r>
            <a:r>
              <a:rPr lang="en-US" sz="2600" dirty="0" smtClean="0">
                <a:ea typeface="Calibri" panose="020F0502020204030204" pitchFamily="34" charset="0"/>
              </a:rPr>
              <a:t> The system </a:t>
            </a:r>
            <a:r>
              <a:rPr lang="en-US" sz="2600" dirty="0" smtClean="0">
                <a:ea typeface="Calibri" panose="020F0502020204030204" pitchFamily="34" charset="0"/>
              </a:rPr>
              <a:t>delivers </a:t>
            </a:r>
            <a:r>
              <a:rPr lang="en-US" sz="2600" dirty="0" smtClean="0">
                <a:ea typeface="Calibri" panose="020F0502020204030204" pitchFamily="34" charset="0"/>
              </a:rPr>
              <a:t>precise results, aligning closely with real-world outcomes, enhancing decision-making, and boosting confidence in its predictions.</a:t>
            </a:r>
            <a:endParaRPr lang="en-IN" sz="2600" dirty="0" smtClean="0">
              <a:latin typeface="Calibri" panose="020F0502020204030204" pitchFamily="34" charset="0"/>
              <a:ea typeface="Calibri" panose="020F0502020204030204" pitchFamily="34" charset="0"/>
            </a:endParaRPr>
          </a:p>
          <a:p>
            <a:pPr>
              <a:lnSpc>
                <a:spcPct val="120000"/>
              </a:lnSpc>
              <a:spcAft>
                <a:spcPts val="800"/>
              </a:spcAft>
            </a:pPr>
            <a:r>
              <a:rPr lang="en-US" sz="2600" b="1" dirty="0" smtClean="0">
                <a:ea typeface="Calibri" panose="020F0502020204030204" pitchFamily="34" charset="0"/>
              </a:rPr>
              <a:t>2. Time-saving:</a:t>
            </a:r>
            <a:r>
              <a:rPr lang="en-US" sz="2600" dirty="0" smtClean="0">
                <a:ea typeface="Calibri" panose="020F0502020204030204" pitchFamily="34" charset="0"/>
              </a:rPr>
              <a:t> It significantly reduces the time required for tasks or processes, increasing overall efficiency and productivity.</a:t>
            </a:r>
            <a:endParaRPr lang="en-IN" sz="2600" dirty="0" smtClean="0">
              <a:latin typeface="Calibri" panose="020F0502020204030204" pitchFamily="34" charset="0"/>
              <a:ea typeface="Calibri" panose="020F0502020204030204" pitchFamily="34" charset="0"/>
            </a:endParaRPr>
          </a:p>
          <a:p>
            <a:pPr>
              <a:lnSpc>
                <a:spcPct val="120000"/>
              </a:lnSpc>
              <a:spcAft>
                <a:spcPts val="800"/>
              </a:spcAft>
            </a:pPr>
            <a:r>
              <a:rPr lang="en-US" sz="2600" b="1" dirty="0" smtClean="0">
                <a:ea typeface="Calibri" panose="020F0502020204030204" pitchFamily="34" charset="0"/>
              </a:rPr>
              <a:t>3. Low complexities:</a:t>
            </a:r>
            <a:r>
              <a:rPr lang="en-US" sz="2600" dirty="0" smtClean="0">
                <a:ea typeface="Calibri" panose="020F0502020204030204" pitchFamily="34" charset="0"/>
              </a:rPr>
              <a:t> It features a straightforward, user-friendly design with minimal intricacies, enhancing usability and ease of implementation.</a:t>
            </a:r>
            <a:endParaRPr lang="en-IN" sz="2600" dirty="0" smtClean="0">
              <a:latin typeface="Calibri" panose="020F0502020204030204" pitchFamily="34" charset="0"/>
              <a:ea typeface="Calibri" panose="020F0502020204030204" pitchFamily="34" charset="0"/>
            </a:endParaRPr>
          </a:p>
          <a:p>
            <a:pPr marL="0" indent="0">
              <a:buNone/>
            </a:pPr>
            <a:endParaRPr lang="en-US" sz="2400" dirty="0"/>
          </a:p>
        </p:txBody>
      </p:sp>
    </p:spTree>
    <p:extLst>
      <p:ext uri="{BB962C8B-B14F-4D97-AF65-F5344CB8AC3E}">
        <p14:creationId xmlns="" xmlns:p14="http://schemas.microsoft.com/office/powerpoint/2010/main" val="172222549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9566</TotalTime>
  <Words>1086</Words>
  <Application>Microsoft Office PowerPoint</Application>
  <PresentationFormat>Custom</PresentationFormat>
  <Paragraphs>207</Paragraphs>
  <Slides>44</Slides>
  <Notes>1</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Custom Design</vt:lpstr>
      <vt:lpstr>Slide 1</vt:lpstr>
      <vt:lpstr>Comments</vt:lpstr>
      <vt:lpstr>Contents</vt:lpstr>
      <vt:lpstr>Abstract</vt:lpstr>
      <vt:lpstr>Introduction</vt:lpstr>
      <vt:lpstr>  Literature survey</vt:lpstr>
      <vt:lpstr>  Literature survey</vt:lpstr>
      <vt:lpstr>Existing System</vt:lpstr>
      <vt:lpstr>Proposed System</vt:lpstr>
      <vt:lpstr>Proposed System</vt:lpstr>
      <vt:lpstr>Proposed System</vt:lpstr>
      <vt:lpstr>Planning</vt:lpstr>
      <vt:lpstr>Planning</vt:lpstr>
      <vt:lpstr>Planning</vt:lpstr>
      <vt:lpstr>                                    Planning</vt:lpstr>
      <vt:lpstr>Planning</vt:lpstr>
      <vt:lpstr>Planning</vt:lpstr>
      <vt:lpstr>Planning</vt:lpstr>
      <vt:lpstr>Design - ER Diagram</vt:lpstr>
      <vt:lpstr>Design - Use Case Diagram</vt:lpstr>
      <vt:lpstr>   Design – Second Objective</vt:lpstr>
      <vt:lpstr>Design - Activity Diagram </vt:lpstr>
      <vt:lpstr>Design - Sequence Diagram</vt:lpstr>
      <vt:lpstr>     Design – Data Flow Diagram</vt:lpstr>
      <vt:lpstr>            Implementation</vt:lpstr>
      <vt:lpstr>Implementation</vt:lpstr>
      <vt:lpstr>       Implementation</vt:lpstr>
      <vt:lpstr>        Implementation</vt:lpstr>
      <vt:lpstr>Implementation</vt:lpstr>
      <vt:lpstr>Implementation</vt:lpstr>
      <vt:lpstr>Implementation</vt:lpstr>
      <vt:lpstr>Results</vt:lpstr>
      <vt:lpstr>Results</vt:lpstr>
      <vt:lpstr>Results</vt:lpstr>
      <vt:lpstr>      Results</vt:lpstr>
      <vt:lpstr>Results</vt:lpstr>
      <vt:lpstr>Implementation</vt:lpstr>
      <vt:lpstr>Results</vt:lpstr>
      <vt:lpstr>Research Paper</vt:lpstr>
      <vt:lpstr>Conclusion</vt:lpstr>
      <vt:lpstr>Acknowledgement</vt:lpstr>
      <vt:lpstr>Acknowledgement</vt:lpstr>
      <vt:lpstr>References</vt:lpstr>
      <vt:lpstr>Slide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Manasa</cp:lastModifiedBy>
  <cp:revision>244</cp:revision>
  <dcterms:created xsi:type="dcterms:W3CDTF">2019-06-11T05:35:00Z</dcterms:created>
  <dcterms:modified xsi:type="dcterms:W3CDTF">2024-03-19T08:45:51Z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B145199D08B64BC29E291925B1B5F72E</vt:lpwstr>
  </property>
  <property fmtid="{D5CDD505-2E9C-101B-9397-08002B2CF9AE}" pid="3" name="KSOProductBuildVer">
    <vt:lpwstr>1033-11.2.0.11254</vt:lpwstr>
  </property>
</Properties>
</file>